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99" r:id="rId2"/>
    <p:sldId id="381" r:id="rId3"/>
    <p:sldId id="382" r:id="rId4"/>
    <p:sldId id="300" r:id="rId5"/>
    <p:sldId id="302" r:id="rId6"/>
    <p:sldId id="272" r:id="rId7"/>
    <p:sldId id="377" r:id="rId8"/>
    <p:sldId id="401" r:id="rId9"/>
    <p:sldId id="383" r:id="rId10"/>
    <p:sldId id="378" r:id="rId11"/>
    <p:sldId id="385" r:id="rId12"/>
    <p:sldId id="380" r:id="rId13"/>
    <p:sldId id="387" r:id="rId14"/>
    <p:sldId id="388" r:id="rId15"/>
    <p:sldId id="389" r:id="rId16"/>
    <p:sldId id="390" r:id="rId17"/>
    <p:sldId id="393" r:id="rId18"/>
    <p:sldId id="391" r:id="rId19"/>
    <p:sldId id="403" r:id="rId20"/>
    <p:sldId id="398" r:id="rId21"/>
    <p:sldId id="397" r:id="rId22"/>
    <p:sldId id="404" r:id="rId23"/>
    <p:sldId id="400" r:id="rId24"/>
    <p:sldId id="396" r:id="rId25"/>
    <p:sldId id="26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0"/>
    <p:restoredTop sz="94635"/>
  </p:normalViewPr>
  <p:slideViewPr>
    <p:cSldViewPr snapToGrid="0" snapToObjects="1">
      <p:cViewPr varScale="1">
        <p:scale>
          <a:sx n="105" d="100"/>
          <a:sy n="105" d="100"/>
        </p:scale>
        <p:origin x="1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41C7B-3E8F-1C4F-BDC9-A8A1C282AF2C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4C422-128F-9C42-86EC-FD44E706D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0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4C422-128F-9C42-86EC-FD44E706D6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3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6205-E562-C441-8521-4454C6E9F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FC38EE-4941-6A43-92C5-7700A9338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F6573-C9F2-6046-966D-F5A2A67F1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44FC4-35D8-7F4B-8642-6D7D4BD5A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253D8-B95C-4B4F-8EBC-9CD54E033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6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D39D-9FB5-1548-9D00-547CB9E5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8B7DA-64C3-5446-82E1-7808DBC91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7200B-6727-0148-B6EC-D95FDD6EE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491C3-5471-E943-A896-56A1D61A1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83EBD-525B-B547-A204-332D097F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09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809417-8D29-DC4E-BEC1-C236A3751D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949E2-F4DC-814B-8657-93D3235F2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3817B-1C77-F64E-883D-E05744AC9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8145A-A86B-2E48-9759-4C91F63E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8705B-D260-1942-95DB-5616B7BF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4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ADB4A-A855-9645-B6BC-A6CA8589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A1235-AA69-D94A-B3E2-A536E90F2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D93DA-4222-5148-9273-8E10526C5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81B64-AF0F-5744-AF86-9D0E3ECF8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C2AD9-A201-534D-B5B6-C343514D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8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3DC1D-9259-E34C-B149-F799CE4AF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D9590-FBF4-DE42-BB57-58504E5B4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62DA5-0DEE-1E42-A061-422099EBA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C53A8-EA2A-4543-84C1-53114E6D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F76E8-4298-E646-AE7B-ABF80D40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4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414E6-5116-334C-B6B2-5F90E70FF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D8F10-55A1-0C4A-9FBC-0A87D52D5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AEA44-4A5C-0C44-A2C0-605D59FF8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05A14-6D38-FB45-A470-09BB0326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9D859-1D61-4C45-B51E-D254EF46B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50E70-1DC8-D748-9D0A-9AD1F3B7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46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A1ED-BE6F-A741-A5D4-998EF5B8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DE9C4-B858-3F4B-89E8-EBA2C984C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91ED4-D9AC-F34D-BBDD-FA7A6F762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49A4B-9C67-5641-9E8E-118194EA3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CFFFB8-8A65-0946-801F-82F53BA66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D038C1-CF69-CC4D-A499-35A99770B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2F8C87-45DE-A44F-9B46-2544F23AC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27B844-923E-3D4F-A34C-7A2D27C00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71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88DB5-F340-2540-897D-AD3F55D2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16CB63-1630-A243-956F-B2F529E8B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C4D7E-7D23-FD4C-AB2D-CD50D4E8C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EF28E-8D87-1346-ABD6-6CDF47EF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64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973C8-05F6-A144-BE46-1C8B018CE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F16C7-2BF7-4F4F-80F1-CECACEDAD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B533F-E6DA-0B43-9244-EF4AC5D2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16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F981-2672-1A40-91AE-32EAE1E3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CA74E-9A69-B442-B363-DE1A449EC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E06E6-D826-874D-A218-83E7C10FC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8FA1D-14C1-4143-A004-DB8D99D45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5ED60-4FB1-0742-8DDA-E722BDFE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A7112-E063-F648-AB3B-3CED8B05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02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2325-4FB6-B74C-BD16-935ED77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5CC25-3A8D-264B-B71F-9D02212E1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5359F-1B5A-2D47-A45C-B574FCD75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6EE14-1B2A-1741-A98E-2461107F9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C5642-F592-3B4A-A2DB-ED239C16B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9E82C-EE7A-6A45-919A-339B0C26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28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39DD9-E574-B541-9909-ECCF0D23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FE6CB-2CA2-CE45-A4C8-4632A7B6A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67B27-9905-CB43-9212-EAFDCFBBD1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C1E75-39B8-7649-BA7C-632AC2EB8122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AFC2B-DA4A-004D-B51F-901D8EEDC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46C63-8082-3F44-9387-7899725A3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7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6.png"/><Relationship Id="rId4" Type="http://schemas.openxmlformats.org/officeDocument/2006/relationships/image" Target="../media/image150.png"/><Relationship Id="rId9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60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3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16.png"/><Relationship Id="rId7" Type="http://schemas.openxmlformats.org/officeDocument/2006/relationships/image" Target="../media/image2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30.png"/><Relationship Id="rId4" Type="http://schemas.openxmlformats.org/officeDocument/2006/relationships/image" Target="../media/image20.png"/><Relationship Id="rId9" Type="http://schemas.openxmlformats.org/officeDocument/2006/relationships/image" Target="../media/image3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70.png"/><Relationship Id="rId7" Type="http://schemas.openxmlformats.org/officeDocument/2006/relationships/image" Target="../media/image43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11.png"/><Relationship Id="rId9" Type="http://schemas.openxmlformats.org/officeDocument/2006/relationships/image" Target="../media/image4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251080D7-824C-2873-150F-C153B00C4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929145"/>
              </p:ext>
            </p:extLst>
          </p:nvPr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 new state space: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2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D5B2DF-FE3A-A84B-A920-62891C8E8FBB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CC23EF-5791-884C-AB14-E907162CA4AC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Lab Glass 50ML Glass Test Tube, Chemical Laboratory, Rs 40 /piece | ID: 20141698691">
            <a:extLst>
              <a:ext uri="{FF2B5EF4-FFF2-40B4-BE49-F238E27FC236}">
                <a16:creationId xmlns:a16="http://schemas.microsoft.com/office/drawing/2014/main" id="{04CDF56C-7C19-0849-A22E-2CA03569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8" r="36121"/>
          <a:stretch/>
        </p:blipFill>
        <p:spPr bwMode="auto">
          <a:xfrm>
            <a:off x="7900416" y="279908"/>
            <a:ext cx="1919678" cy="6350000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E7956A-45C0-F145-9434-18A0FBEC78F1}"/>
              </a:ext>
            </a:extLst>
          </p:cNvPr>
          <p:cNvCxnSpPr>
            <a:cxnSpLocks/>
          </p:cNvCxnSpPr>
          <p:nvPr/>
        </p:nvCxnSpPr>
        <p:spPr>
          <a:xfrm flipH="1" flipV="1">
            <a:off x="3561347" y="4776537"/>
            <a:ext cx="4631677" cy="1002471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508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878E523-AF8A-239B-27D9-77796CE42175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pic>
          <p:nvPicPr>
            <p:cNvPr id="43" name="Picture 2" descr="Lab Glass 50ML Glass Test Tube, Chemical Laboratory, Rs 40 /piece | ID: 20141698691">
              <a:extLst>
                <a:ext uri="{FF2B5EF4-FFF2-40B4-BE49-F238E27FC236}">
                  <a16:creationId xmlns:a16="http://schemas.microsoft.com/office/drawing/2014/main" id="{87B5C699-926A-2C6C-80A6-CC8ADC17DB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48" r="36121"/>
            <a:stretch/>
          </p:blipFill>
          <p:spPr bwMode="auto">
            <a:xfrm>
              <a:off x="7900416" y="340868"/>
              <a:ext cx="1919678" cy="6350000"/>
            </a:xfrm>
            <a:prstGeom prst="rect">
              <a:avLst/>
            </a:prstGeom>
            <a:solidFill>
              <a:schemeClr val="accent1"/>
            </a:solidFill>
          </p:spPr>
        </p:pic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594B13C-96D3-FAED-B5AB-56F232E2F7A7}"/>
                </a:ext>
              </a:extLst>
            </p:cNvPr>
            <p:cNvSpPr/>
            <p:nvPr/>
          </p:nvSpPr>
          <p:spPr>
            <a:xfrm>
              <a:off x="8354287" y="2682707"/>
              <a:ext cx="1011936" cy="3705029"/>
            </a:xfrm>
            <a:prstGeom prst="roundRect">
              <a:avLst/>
            </a:prstGeom>
            <a:solidFill>
              <a:schemeClr val="accent2">
                <a:lumMod val="50000"/>
                <a:alpha val="7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E482C5-2638-D844-8919-0A51C959886A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5007AF19-9AE5-A14A-83C4-035ADD9E064E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35408B-1D45-9E49-8BA9-6E291E1DFCE1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5FD528-3EEA-CF42-9CAD-3BCA8CBBB567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9BF1DB-3F85-5845-A8A0-D40BC76A3ABC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FB547E-0BC4-7441-B0E0-495F03C09221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28A0C1-0B9B-6541-9171-1A87FA1D8079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6AFC8D-DD89-854A-9539-21BBF333F1E4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8911CC-E652-9A49-A0F6-A2D4F8A633C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3D4E33-8D36-F44F-AC67-35E6C2757CA1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7EFC10-5A80-0C4C-B0E9-2354DE34003C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0F7B0E-9921-B849-A1E2-BB0BA407627C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58291E-2E0A-C743-AAFA-416ABD849CE2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035F08-0A67-FF43-89BE-FB634BFAAB1D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BB113C-6D4B-C845-AF6D-508BB551AC30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4293AC-4630-CE4C-9C57-EAC520B89D85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CE4EC8-4B30-D149-B567-63EAAA608A52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77FB87-8346-0642-B86E-00150D1C3068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15E0A4-EB22-AE47-9F65-94131D748C99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125541-48D1-6C40-B6E2-78B0DF45EBFD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090440-932A-214A-8A3F-885C74AA0F57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9EC26A-74B9-764C-B14A-1A19701842D0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269A76F-FCCF-074D-BC62-15240CDA06CC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41CFF-C8C2-8E4F-9A21-13E1B74B231F}"/>
                  </a:ext>
                </a:extLst>
              </p:cNvPr>
              <p:cNvSpPr txBox="1"/>
              <p:nvPr/>
            </p:nvSpPr>
            <p:spPr>
              <a:xfrm>
                <a:off x="6905896" y="1094637"/>
                <a:ext cx="5187696" cy="2719719"/>
              </a:xfrm>
              <a:prstGeom prst="rect">
                <a:avLst/>
              </a:prstGeom>
              <a:solidFill>
                <a:schemeClr val="bg1">
                  <a:alpha val="51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So the total </a:t>
                </a:r>
                <a:r>
                  <a:rPr lang="en-US" sz="2400" b="1" dirty="0"/>
                  <a:t>Gibbs energy of the solution </a:t>
                </a:r>
                <a:r>
                  <a:rPr lang="en-US" sz="2400" dirty="0"/>
                  <a:t>is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+</a:t>
                </a:r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41CFF-C8C2-8E4F-9A21-13E1B74B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896" y="1094637"/>
                <a:ext cx="5187696" cy="2719719"/>
              </a:xfrm>
              <a:prstGeom prst="rect">
                <a:avLst/>
              </a:prstGeom>
              <a:blipFill>
                <a:blip r:embed="rId5"/>
                <a:stretch>
                  <a:fillRect l="-1707" t="-1389" b="-41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817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878E523-AF8A-239B-27D9-77796CE42175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pic>
          <p:nvPicPr>
            <p:cNvPr id="43" name="Picture 2" descr="Lab Glass 50ML Glass Test Tube, Chemical Laboratory, Rs 40 /piece | ID: 20141698691">
              <a:extLst>
                <a:ext uri="{FF2B5EF4-FFF2-40B4-BE49-F238E27FC236}">
                  <a16:creationId xmlns:a16="http://schemas.microsoft.com/office/drawing/2014/main" id="{87B5C699-926A-2C6C-80A6-CC8ADC17DB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48" r="36121"/>
            <a:stretch/>
          </p:blipFill>
          <p:spPr bwMode="auto">
            <a:xfrm>
              <a:off x="7900416" y="340868"/>
              <a:ext cx="1919678" cy="6350000"/>
            </a:xfrm>
            <a:prstGeom prst="rect">
              <a:avLst/>
            </a:prstGeom>
            <a:solidFill>
              <a:schemeClr val="accent1"/>
            </a:solidFill>
          </p:spPr>
        </p:pic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594B13C-96D3-FAED-B5AB-56F232E2F7A7}"/>
                </a:ext>
              </a:extLst>
            </p:cNvPr>
            <p:cNvSpPr/>
            <p:nvPr/>
          </p:nvSpPr>
          <p:spPr>
            <a:xfrm>
              <a:off x="8354287" y="2682707"/>
              <a:ext cx="1011936" cy="3705029"/>
            </a:xfrm>
            <a:prstGeom prst="roundRect">
              <a:avLst/>
            </a:prstGeom>
            <a:solidFill>
              <a:schemeClr val="accent2">
                <a:lumMod val="50000"/>
                <a:alpha val="7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269A76F-FCCF-074D-BC62-15240CDA06CC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33BE60-1F74-41AD-325F-680E5FBAD0F9}"/>
              </a:ext>
            </a:extLst>
          </p:cNvPr>
          <p:cNvGrpSpPr/>
          <p:nvPr/>
        </p:nvGrpSpPr>
        <p:grpSpPr>
          <a:xfrm>
            <a:off x="256014" y="1228816"/>
            <a:ext cx="5708552" cy="5077490"/>
            <a:chOff x="256014" y="1228816"/>
            <a:chExt cx="5708552" cy="50774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4C1AF7-62DF-F75C-CF0E-C631C0172D2E}"/>
                </a:ext>
              </a:extLst>
            </p:cNvPr>
            <p:cNvGrpSpPr/>
            <p:nvPr/>
          </p:nvGrpSpPr>
          <p:grpSpPr>
            <a:xfrm>
              <a:off x="256014" y="1228816"/>
              <a:ext cx="5486734" cy="4523546"/>
              <a:chOff x="256014" y="1228816"/>
              <a:chExt cx="5486734" cy="452354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DDF1DC74-6160-2A56-A2E9-354D469B78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014" y="1228816"/>
                <a:ext cx="5486734" cy="4523546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EBD929F-C5DA-94D6-0370-AC7B1D7D96FE}"/>
                  </a:ext>
                </a:extLst>
              </p:cNvPr>
              <p:cNvGrpSpPr/>
              <p:nvPr/>
            </p:nvGrpSpPr>
            <p:grpSpPr>
              <a:xfrm>
                <a:off x="1714616" y="2377209"/>
                <a:ext cx="3762071" cy="1990746"/>
                <a:chOff x="1037321" y="2728659"/>
                <a:chExt cx="3762071" cy="1990746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B886F23-5E39-483A-33BC-5143B36D1948}"/>
                    </a:ext>
                  </a:extLst>
                </p:cNvPr>
                <p:cNvGrpSpPr/>
                <p:nvPr/>
              </p:nvGrpSpPr>
              <p:grpSpPr>
                <a:xfrm>
                  <a:off x="1037321" y="2728659"/>
                  <a:ext cx="3572935" cy="1990746"/>
                  <a:chOff x="1110473" y="2728659"/>
                  <a:chExt cx="3572935" cy="1990746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2ABC1310-3879-A8F2-4B70-C53A8B20859D}"/>
                      </a:ext>
                    </a:extLst>
                  </p:cNvPr>
                  <p:cNvGrpSpPr/>
                  <p:nvPr/>
                </p:nvGrpSpPr>
                <p:grpSpPr>
                  <a:xfrm>
                    <a:off x="1110473" y="2728659"/>
                    <a:ext cx="3572935" cy="1990746"/>
                    <a:chOff x="1056686" y="2907949"/>
                    <a:chExt cx="3572935" cy="1990746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CC03512F-A7EB-EA70-B532-292084A8F6C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686" y="2907949"/>
                          <a:ext cx="3083858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CC03512F-A7EB-EA70-B532-292084A8F6C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56686" y="2907949"/>
                          <a:ext cx="3083858" cy="461665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3DB92026-E6EB-469E-9D85-8A8D2CFB9A4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545763" y="4437030"/>
                          <a:ext cx="3083858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00B05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3DB92026-E6EB-469E-9D85-8A8D2CFB9A4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545763" y="4437030"/>
                          <a:ext cx="3083858" cy="461665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EF8B297D-0DEC-87BD-4759-BFED1C9A11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67065" y="2737455"/>
                    <a:ext cx="133843" cy="1428006"/>
                  </a:xfrm>
                  <a:prstGeom prst="line">
                    <a:avLst/>
                  </a:prstGeom>
                  <a:ln w="63500">
                    <a:solidFill>
                      <a:srgbClr val="7030A0"/>
                    </a:solidFill>
                    <a:head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5D44DF74-173D-73BD-80FA-3450C6B88C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02112" y="3028924"/>
                      <a:ext cx="109728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𝑚𝑖𝑥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5D44DF74-173D-73BD-80FA-3450C6B88C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02112" y="3028924"/>
                      <a:ext cx="1097280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263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65F192A0-498D-F268-0824-20261074154F}"/>
                    </a:ext>
                  </a:extLst>
                </p:cNvPr>
                <p:cNvSpPr/>
                <p:nvPr/>
              </p:nvSpPr>
              <p:spPr>
                <a:xfrm>
                  <a:off x="1526678" y="5844641"/>
                  <a:ext cx="443788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a14:m>
                  <a:r>
                    <a:rPr lang="en-US" sz="2400" dirty="0"/>
                    <a:t> &lt;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a14:m>
                  <a:r>
                    <a:rPr lang="en-US" sz="2400" dirty="0"/>
                    <a:t> because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65F192A0-498D-F268-0824-2026107415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678" y="5844641"/>
                  <a:ext cx="4437888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86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E3BA7C-8A12-C951-92C6-83E633E9E9D9}"/>
                  </a:ext>
                </a:extLst>
              </p:cNvPr>
              <p:cNvSpPr txBox="1"/>
              <p:nvPr/>
            </p:nvSpPr>
            <p:spPr>
              <a:xfrm>
                <a:off x="6905896" y="1094637"/>
                <a:ext cx="5187696" cy="2719719"/>
              </a:xfrm>
              <a:prstGeom prst="rect">
                <a:avLst/>
              </a:prstGeom>
              <a:solidFill>
                <a:schemeClr val="bg1">
                  <a:alpha val="51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So the total </a:t>
                </a:r>
                <a:r>
                  <a:rPr lang="en-US" sz="2400" b="1" dirty="0"/>
                  <a:t>Gibbs energy of the solution </a:t>
                </a:r>
                <a:r>
                  <a:rPr lang="en-US" sz="2400" dirty="0"/>
                  <a:t>is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+</a:t>
                </a:r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E3BA7C-8A12-C951-92C6-83E633E9E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896" y="1094637"/>
                <a:ext cx="5187696" cy="2719719"/>
              </a:xfrm>
              <a:prstGeom prst="rect">
                <a:avLst/>
              </a:prstGeom>
              <a:blipFill>
                <a:blip r:embed="rId8"/>
                <a:stretch>
                  <a:fillRect l="-1707" t="-1389" b="-41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711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Defining the reaction parameter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4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5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/>
              <p:nvPr/>
            </p:nvSpPr>
            <p:spPr>
              <a:xfrm>
                <a:off x="5436033" y="4189063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33" y="4189063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FB8201C-A5E9-BC33-656B-A941E90C98EF}"/>
              </a:ext>
            </a:extLst>
          </p:cNvPr>
          <p:cNvGrpSpPr/>
          <p:nvPr/>
        </p:nvGrpSpPr>
        <p:grpSpPr>
          <a:xfrm>
            <a:off x="256014" y="1228816"/>
            <a:ext cx="5486734" cy="4523546"/>
            <a:chOff x="256014" y="1228816"/>
            <a:chExt cx="5486734" cy="45235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916C71-E4CB-3549-22F3-DC8EBF610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014" y="1228816"/>
              <a:ext cx="5486734" cy="452354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53D8CDF-385E-A2F4-E957-1F2969966405}"/>
                </a:ext>
              </a:extLst>
            </p:cNvPr>
            <p:cNvGrpSpPr/>
            <p:nvPr/>
          </p:nvGrpSpPr>
          <p:grpSpPr>
            <a:xfrm>
              <a:off x="1714616" y="2377209"/>
              <a:ext cx="3572935" cy="1990746"/>
              <a:chOff x="1056686" y="2907949"/>
              <a:chExt cx="3572935" cy="19907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D93C4AD-2CED-ED8E-C60B-BD904984B4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686" y="2907949"/>
                    <a:ext cx="308385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1BC00A14-FA91-FF44-ADA0-8C1AB0CFE9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686" y="2907949"/>
                    <a:ext cx="3083858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FE0147-AF34-294B-9CE1-C75921E5B70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763" y="4437030"/>
                    <a:ext cx="308385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oMath>
                      </m:oMathPara>
                    </a14:m>
                    <a:endParaRPr lang="en-US" sz="24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70DB6DC-BA5F-AD40-8CAD-2229E17064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5763" y="4437030"/>
                    <a:ext cx="3083858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1E63F5-2F9A-D891-40D4-88B9AE8DD8C5}"/>
              </a:ext>
            </a:extLst>
          </p:cNvPr>
          <p:cNvGrpSpPr/>
          <p:nvPr/>
        </p:nvGrpSpPr>
        <p:grpSpPr>
          <a:xfrm>
            <a:off x="2826431" y="4021583"/>
            <a:ext cx="860228" cy="1509658"/>
            <a:chOff x="5666078" y="3906290"/>
            <a:chExt cx="860228" cy="150965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AF6E8C-05AD-1654-8559-0D947961BA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4953" y="3906290"/>
              <a:ext cx="0" cy="947459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6355A1-DA46-1F87-27BB-B67C9E2A8B16}"/>
                </a:ext>
              </a:extLst>
            </p:cNvPr>
            <p:cNvSpPr txBox="1"/>
            <p:nvPr/>
          </p:nvSpPr>
          <p:spPr>
            <a:xfrm>
              <a:off x="5666078" y="4954283"/>
              <a:ext cx="8602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995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Defining the reaction parameter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2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/>
              <p:nvPr/>
            </p:nvSpPr>
            <p:spPr>
              <a:xfrm>
                <a:off x="5436033" y="4189063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33" y="4189063"/>
                <a:ext cx="40280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FB8201C-A5E9-BC33-656B-A941E90C98EF}"/>
              </a:ext>
            </a:extLst>
          </p:cNvPr>
          <p:cNvGrpSpPr/>
          <p:nvPr/>
        </p:nvGrpSpPr>
        <p:grpSpPr>
          <a:xfrm>
            <a:off x="256014" y="1228816"/>
            <a:ext cx="5486734" cy="4523546"/>
            <a:chOff x="256014" y="1228816"/>
            <a:chExt cx="5486734" cy="45235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916C71-E4CB-3549-22F3-DC8EBF610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014" y="1228816"/>
              <a:ext cx="5486734" cy="452354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53D8CDF-385E-A2F4-E957-1F2969966405}"/>
                </a:ext>
              </a:extLst>
            </p:cNvPr>
            <p:cNvGrpSpPr/>
            <p:nvPr/>
          </p:nvGrpSpPr>
          <p:grpSpPr>
            <a:xfrm>
              <a:off x="1714616" y="2377209"/>
              <a:ext cx="3572935" cy="1990746"/>
              <a:chOff x="1056686" y="2907949"/>
              <a:chExt cx="3572935" cy="19907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D93C4AD-2CED-ED8E-C60B-BD904984B4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686" y="2907949"/>
                    <a:ext cx="308385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D93C4AD-2CED-ED8E-C60B-BD904984B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686" y="2907949"/>
                    <a:ext cx="3083858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FE0147-AF34-294B-9CE1-C75921E5B70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763" y="4437030"/>
                    <a:ext cx="308385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oMath>
                      </m:oMathPara>
                    </a14:m>
                    <a:endParaRPr lang="en-US" sz="24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FE0147-AF34-294B-9CE1-C75921E5B7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5763" y="4437030"/>
                    <a:ext cx="3083858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1E63F5-2F9A-D891-40D4-88B9AE8DD8C5}"/>
              </a:ext>
            </a:extLst>
          </p:cNvPr>
          <p:cNvGrpSpPr/>
          <p:nvPr/>
        </p:nvGrpSpPr>
        <p:grpSpPr>
          <a:xfrm>
            <a:off x="2826431" y="4021583"/>
            <a:ext cx="860228" cy="1509658"/>
            <a:chOff x="5666078" y="3906290"/>
            <a:chExt cx="860228" cy="150965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AF6E8C-05AD-1654-8559-0D947961BA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4953" y="3906290"/>
              <a:ext cx="0" cy="947459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6355A1-DA46-1F87-27BB-B67C9E2A8B16}"/>
                </a:ext>
              </a:extLst>
            </p:cNvPr>
            <p:cNvSpPr txBox="1"/>
            <p:nvPr/>
          </p:nvSpPr>
          <p:spPr>
            <a:xfrm>
              <a:off x="5666078" y="4954283"/>
              <a:ext cx="8602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1569660"/>
              </a:xfrm>
              <a:prstGeom prst="rect">
                <a:avLst/>
              </a:prstGeom>
              <a:blipFill>
                <a:blip r:embed="rId8"/>
                <a:stretch>
                  <a:fillRect l="-1512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96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Defining the reaction parameter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2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/>
              <p:nvPr/>
            </p:nvSpPr>
            <p:spPr>
              <a:xfrm>
                <a:off x="5436033" y="4189063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33" y="4189063"/>
                <a:ext cx="40280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FB8201C-A5E9-BC33-656B-A941E90C98EF}"/>
              </a:ext>
            </a:extLst>
          </p:cNvPr>
          <p:cNvGrpSpPr/>
          <p:nvPr/>
        </p:nvGrpSpPr>
        <p:grpSpPr>
          <a:xfrm>
            <a:off x="256014" y="1228816"/>
            <a:ext cx="5486734" cy="4523546"/>
            <a:chOff x="256014" y="1228816"/>
            <a:chExt cx="5486734" cy="45235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916C71-E4CB-3549-22F3-DC8EBF610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014" y="1228816"/>
              <a:ext cx="5486734" cy="452354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53D8CDF-385E-A2F4-E957-1F2969966405}"/>
                </a:ext>
              </a:extLst>
            </p:cNvPr>
            <p:cNvGrpSpPr/>
            <p:nvPr/>
          </p:nvGrpSpPr>
          <p:grpSpPr>
            <a:xfrm>
              <a:off x="1714616" y="2377209"/>
              <a:ext cx="3572935" cy="1990746"/>
              <a:chOff x="1056686" y="2907949"/>
              <a:chExt cx="3572935" cy="19907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D93C4AD-2CED-ED8E-C60B-BD904984B4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686" y="2907949"/>
                    <a:ext cx="308385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D93C4AD-2CED-ED8E-C60B-BD904984B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686" y="2907949"/>
                    <a:ext cx="3083858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FE0147-AF34-294B-9CE1-C75921E5B70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763" y="4437030"/>
                    <a:ext cx="308385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oMath>
                      </m:oMathPara>
                    </a14:m>
                    <a:endParaRPr lang="en-US" sz="24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FE0147-AF34-294B-9CE1-C75921E5B7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5763" y="4437030"/>
                    <a:ext cx="3083858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1E63F5-2F9A-D891-40D4-88B9AE8DD8C5}"/>
              </a:ext>
            </a:extLst>
          </p:cNvPr>
          <p:cNvGrpSpPr/>
          <p:nvPr/>
        </p:nvGrpSpPr>
        <p:grpSpPr>
          <a:xfrm>
            <a:off x="2826431" y="4021583"/>
            <a:ext cx="860228" cy="1509658"/>
            <a:chOff x="5666078" y="3906290"/>
            <a:chExt cx="860228" cy="150965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AF6E8C-05AD-1654-8559-0D947961BA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4953" y="3906290"/>
              <a:ext cx="0" cy="947459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6355A1-DA46-1F87-27BB-B67C9E2A8B16}"/>
                </a:ext>
              </a:extLst>
            </p:cNvPr>
            <p:cNvSpPr txBox="1"/>
            <p:nvPr/>
          </p:nvSpPr>
          <p:spPr>
            <a:xfrm>
              <a:off x="5666078" y="4954283"/>
              <a:ext cx="8602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8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474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Defining the reaction parameter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3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4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5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B9677D-9A36-D8ED-FCF1-6C665AE82F30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B9677D-9A36-D8ED-FCF1-6C665AE82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7B516BF-6411-DDE7-2E1F-9D0D7A69BA3A}"/>
              </a:ext>
            </a:extLst>
          </p:cNvPr>
          <p:cNvGrpSpPr/>
          <p:nvPr/>
        </p:nvGrpSpPr>
        <p:grpSpPr>
          <a:xfrm>
            <a:off x="256014" y="1228816"/>
            <a:ext cx="5486734" cy="4523546"/>
            <a:chOff x="256014" y="1228816"/>
            <a:chExt cx="5486734" cy="452354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61DF390-D0B6-AB3D-4833-91BCB02E9AD3}"/>
                </a:ext>
              </a:extLst>
            </p:cNvPr>
            <p:cNvGrpSpPr/>
            <p:nvPr/>
          </p:nvGrpSpPr>
          <p:grpSpPr>
            <a:xfrm>
              <a:off x="256014" y="1228816"/>
              <a:ext cx="5486734" cy="4523546"/>
              <a:chOff x="256014" y="1228816"/>
              <a:chExt cx="5486734" cy="452354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AE68040-F022-1141-78C8-2EF906BD0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014" y="1228816"/>
                <a:ext cx="5486734" cy="4523546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AA25422-1DA1-4243-B6C4-C9652FD68224}"/>
                  </a:ext>
                </a:extLst>
              </p:cNvPr>
              <p:cNvGrpSpPr/>
              <p:nvPr/>
            </p:nvGrpSpPr>
            <p:grpSpPr>
              <a:xfrm>
                <a:off x="1714616" y="2377209"/>
                <a:ext cx="3572935" cy="1990746"/>
                <a:chOff x="1056686" y="2907949"/>
                <a:chExt cx="3572935" cy="19907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996AE78F-3721-5E29-1077-7A6DD65D94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56686" y="2907949"/>
                      <a:ext cx="30838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996AE78F-3721-5E29-1077-7A6DD65D94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6686" y="2907949"/>
                      <a:ext cx="3083858" cy="46166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13F2781-3F33-FAF4-CB8F-3131B359A8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45763" y="4437030"/>
                      <a:ext cx="30838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13F2781-3F33-FAF4-CB8F-3131B359A8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45763" y="4437030"/>
                      <a:ext cx="3083858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3B277DA-D031-80F6-96E1-119219AA316D}"/>
                </a:ext>
              </a:extLst>
            </p:cNvPr>
            <p:cNvGrpSpPr/>
            <p:nvPr/>
          </p:nvGrpSpPr>
          <p:grpSpPr>
            <a:xfrm>
              <a:off x="2826431" y="4021583"/>
              <a:ext cx="860228" cy="1509658"/>
              <a:chOff x="5666078" y="3906290"/>
              <a:chExt cx="860228" cy="1509658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DA59B0F-15D3-1022-4BD5-3AB12236BA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4953" y="3906290"/>
                <a:ext cx="0" cy="94745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2DA90C-2F8B-8F3F-E74E-1379A0D532AB}"/>
                  </a:ext>
                </a:extLst>
              </p:cNvPr>
              <p:cNvSpPr txBox="1"/>
              <p:nvPr/>
            </p:nvSpPr>
            <p:spPr>
              <a:xfrm>
                <a:off x="5666078" y="4954283"/>
                <a:ext cx="8602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216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01C94-6CBF-5C40-AE27-43841B86509B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5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65D5A7-95CD-5907-4092-6EFF5C9C9F05}"/>
              </a:ext>
            </a:extLst>
          </p:cNvPr>
          <p:cNvSpPr txBox="1"/>
          <p:nvPr/>
        </p:nvSpPr>
        <p:spPr>
          <a:xfrm>
            <a:off x="150725" y="1323138"/>
            <a:ext cx="5486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slope</a:t>
            </a:r>
            <a:r>
              <a:rPr lang="en-US" sz="2400" dirty="0"/>
              <a:t> of the Gibbs energy along the reaction path can tell us how far a reaction will proceed:</a:t>
            </a:r>
          </a:p>
        </p:txBody>
      </p:sp>
    </p:spTree>
    <p:extLst>
      <p:ext uri="{BB962C8B-B14F-4D97-AF65-F5344CB8AC3E}">
        <p14:creationId xmlns:p14="http://schemas.microsoft.com/office/powerpoint/2010/main" val="3522684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01C94-6CBF-5C40-AE27-43841B86509B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5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/>
              <p:nvPr/>
            </p:nvSpPr>
            <p:spPr>
              <a:xfrm>
                <a:off x="150725" y="1323138"/>
                <a:ext cx="5486915" cy="2541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slope</a:t>
                </a:r>
                <a:r>
                  <a:rPr lang="en-US" sz="2400" dirty="0"/>
                  <a:t> of the Gibbs energy along the reaction path can tell us how far a reaction will proceed: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1323138"/>
                <a:ext cx="5486915" cy="2541786"/>
              </a:xfrm>
              <a:prstGeom prst="rect">
                <a:avLst/>
              </a:prstGeom>
              <a:blipFill>
                <a:blip r:embed="rId6"/>
                <a:stretch>
                  <a:fillRect l="-1848" t="-1990" r="-2540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831099B-CA7C-9EFB-AD5B-37019FF8AE69}"/>
              </a:ext>
            </a:extLst>
          </p:cNvPr>
          <p:cNvCxnSpPr>
            <a:cxnSpLocks/>
          </p:cNvCxnSpPr>
          <p:nvPr/>
        </p:nvCxnSpPr>
        <p:spPr>
          <a:xfrm>
            <a:off x="7353300" y="4152900"/>
            <a:ext cx="660400" cy="106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538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01C94-6CBF-5C40-AE27-43841B86509B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4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/>
              <p:nvPr/>
            </p:nvSpPr>
            <p:spPr>
              <a:xfrm>
                <a:off x="150725" y="1323138"/>
                <a:ext cx="5486915" cy="3883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slope</a:t>
                </a:r>
                <a:r>
                  <a:rPr lang="en-US" sz="2400" dirty="0"/>
                  <a:t> of the Gibbs energy along the reaction path can tell us how far a reaction will proceed: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backward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1323138"/>
                <a:ext cx="5486915" cy="3883243"/>
              </a:xfrm>
              <a:prstGeom prst="rect">
                <a:avLst/>
              </a:prstGeom>
              <a:blipFill>
                <a:blip r:embed="rId5"/>
                <a:stretch>
                  <a:fillRect l="-1848" t="-1307" r="-2540" b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DF33D4-6AD1-2278-43A1-36B2CC0F8997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DF33D4-6AD1-2278-43A1-36B2CC0F8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D7A32FC-F886-9FF3-1125-22BBF3F4CC5F}"/>
              </a:ext>
            </a:extLst>
          </p:cNvPr>
          <p:cNvCxnSpPr>
            <a:cxnSpLocks/>
          </p:cNvCxnSpPr>
          <p:nvPr/>
        </p:nvCxnSpPr>
        <p:spPr>
          <a:xfrm flipV="1">
            <a:off x="9969500" y="5397500"/>
            <a:ext cx="298427" cy="381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237FB2-A544-AF88-F1D1-FF43B1E3427D}"/>
              </a:ext>
            </a:extLst>
          </p:cNvPr>
          <p:cNvCxnSpPr>
            <a:cxnSpLocks/>
          </p:cNvCxnSpPr>
          <p:nvPr/>
        </p:nvCxnSpPr>
        <p:spPr>
          <a:xfrm>
            <a:off x="7353300" y="4152900"/>
            <a:ext cx="660400" cy="106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927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01C94-6CBF-5C40-AE27-43841B86509B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4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/>
              <p:nvPr/>
            </p:nvSpPr>
            <p:spPr>
              <a:xfrm>
                <a:off x="150725" y="1323138"/>
                <a:ext cx="5486915" cy="5224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slope</a:t>
                </a:r>
                <a:r>
                  <a:rPr lang="en-US" sz="2400" dirty="0"/>
                  <a:t> of the Gibbs energy along the reaction path can tell us how far a reaction will proceed: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backward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).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the reaction is at </a:t>
                </a:r>
                <a:r>
                  <a:rPr lang="en-US" sz="2400" b="1" dirty="0"/>
                  <a:t>equilibrium</a:t>
                </a:r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1323138"/>
                <a:ext cx="5486915" cy="5224700"/>
              </a:xfrm>
              <a:prstGeom prst="rect">
                <a:avLst/>
              </a:prstGeom>
              <a:blipFill>
                <a:blip r:embed="rId5"/>
                <a:stretch>
                  <a:fillRect l="-1848" t="-971" r="-2540" b="-1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DF33D4-6AD1-2278-43A1-36B2CC0F8997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DF33D4-6AD1-2278-43A1-36B2CC0F8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D7A32FC-F886-9FF3-1125-22BBF3F4CC5F}"/>
              </a:ext>
            </a:extLst>
          </p:cNvPr>
          <p:cNvCxnSpPr>
            <a:cxnSpLocks/>
          </p:cNvCxnSpPr>
          <p:nvPr/>
        </p:nvCxnSpPr>
        <p:spPr>
          <a:xfrm flipV="1">
            <a:off x="9969500" y="5397500"/>
            <a:ext cx="298427" cy="381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237FB2-A544-AF88-F1D1-FF43B1E3427D}"/>
              </a:ext>
            </a:extLst>
          </p:cNvPr>
          <p:cNvCxnSpPr>
            <a:cxnSpLocks/>
          </p:cNvCxnSpPr>
          <p:nvPr/>
        </p:nvCxnSpPr>
        <p:spPr>
          <a:xfrm>
            <a:off x="7353300" y="4152900"/>
            <a:ext cx="660400" cy="106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55018B-95D4-07DE-5F05-0300750765F1}"/>
              </a:ext>
            </a:extLst>
          </p:cNvPr>
          <p:cNvCxnSpPr>
            <a:cxnSpLocks/>
          </p:cNvCxnSpPr>
          <p:nvPr/>
        </p:nvCxnSpPr>
        <p:spPr>
          <a:xfrm>
            <a:off x="8661400" y="5943695"/>
            <a:ext cx="12223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354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251080D7-824C-2873-150F-C153B00C4C33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 new state space: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3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B3AA9061-B2CC-474D-8B19-14E55EF5E8F1}"/>
              </a:ext>
            </a:extLst>
          </p:cNvPr>
          <p:cNvSpPr/>
          <p:nvPr/>
        </p:nvSpPr>
        <p:spPr>
          <a:xfrm>
            <a:off x="4645152" y="4651248"/>
            <a:ext cx="231648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D5B2DF-FE3A-A84B-A920-62891C8E8FBB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CC23EF-5791-884C-AB14-E907162CA4AC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Lab Glass 50ML Glass Test Tube, Chemical Laboratory, Rs 40 /piece | ID: 20141698691">
            <a:extLst>
              <a:ext uri="{FF2B5EF4-FFF2-40B4-BE49-F238E27FC236}">
                <a16:creationId xmlns:a16="http://schemas.microsoft.com/office/drawing/2014/main" id="{04CDF56C-7C19-0849-A22E-2CA03569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8" r="36121"/>
          <a:stretch/>
        </p:blipFill>
        <p:spPr bwMode="auto">
          <a:xfrm>
            <a:off x="7900416" y="279908"/>
            <a:ext cx="1919678" cy="6350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D2747A4-BAE0-8647-99A0-80B37CAA2F8C}"/>
              </a:ext>
            </a:extLst>
          </p:cNvPr>
          <p:cNvSpPr/>
          <p:nvPr/>
        </p:nvSpPr>
        <p:spPr>
          <a:xfrm>
            <a:off x="8354287" y="5373835"/>
            <a:ext cx="1011936" cy="95076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E7956A-45C0-F145-9434-18A0FBEC78F1}"/>
              </a:ext>
            </a:extLst>
          </p:cNvPr>
          <p:cNvCxnSpPr/>
          <p:nvPr/>
        </p:nvCxnSpPr>
        <p:spPr>
          <a:xfrm flipH="1" flipV="1">
            <a:off x="5205984" y="4879848"/>
            <a:ext cx="2987040" cy="89916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546E72-F411-1243-B974-37919D93305C}"/>
              </a:ext>
            </a:extLst>
          </p:cNvPr>
          <p:cNvSpPr txBox="1"/>
          <p:nvPr/>
        </p:nvSpPr>
        <p:spPr>
          <a:xfrm>
            <a:off x="9527486" y="5363509"/>
            <a:ext cx="2647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We’ll assume stock solution of A is 1 </a:t>
            </a:r>
            <a:r>
              <a:rPr lang="en-US" sz="2400" u="sng" dirty="0"/>
              <a:t>M</a:t>
            </a:r>
            <a:r>
              <a:rPr lang="en-US" sz="2400" dirty="0"/>
              <a:t>.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34127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01C94-6CBF-5C40-AE27-43841B86509B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4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/>
              <p:nvPr/>
            </p:nvSpPr>
            <p:spPr>
              <a:xfrm>
                <a:off x="150725" y="1323138"/>
                <a:ext cx="5486915" cy="1064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It is </a:t>
                </a:r>
                <a:r>
                  <a:rPr lang="en-US" sz="2400" b="1" dirty="0"/>
                  <a:t>extremely annoying </a:t>
                </a:r>
                <a:r>
                  <a:rPr lang="en-US" sz="2400" dirty="0"/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/>
                  <a:t>also called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dirty="0"/>
                  <a:t>. So what we just said is: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1323138"/>
                <a:ext cx="5486915" cy="1064459"/>
              </a:xfrm>
              <a:prstGeom prst="rect">
                <a:avLst/>
              </a:prstGeom>
              <a:blipFill>
                <a:blip r:embed="rId5"/>
                <a:stretch>
                  <a:fillRect l="-1848" r="-46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94CEB8-6E7C-AE4C-7262-808CFF8C4080}"/>
              </a:ext>
            </a:extLst>
          </p:cNvPr>
          <p:cNvCxnSpPr>
            <a:cxnSpLocks/>
          </p:cNvCxnSpPr>
          <p:nvPr/>
        </p:nvCxnSpPr>
        <p:spPr>
          <a:xfrm>
            <a:off x="7353300" y="4152900"/>
            <a:ext cx="660400" cy="106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554973-63C5-B8F4-57F6-88BAB9ACC715}"/>
              </a:ext>
            </a:extLst>
          </p:cNvPr>
          <p:cNvCxnSpPr>
            <a:cxnSpLocks/>
          </p:cNvCxnSpPr>
          <p:nvPr/>
        </p:nvCxnSpPr>
        <p:spPr>
          <a:xfrm flipV="1">
            <a:off x="9969500" y="5397500"/>
            <a:ext cx="298427" cy="381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445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01C94-6CBF-5C40-AE27-43841B86509B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4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/>
              <p:nvPr/>
            </p:nvSpPr>
            <p:spPr>
              <a:xfrm>
                <a:off x="150725" y="1323138"/>
                <a:ext cx="5486915" cy="2172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It is </a:t>
                </a:r>
                <a:r>
                  <a:rPr lang="en-US" sz="2400" b="1" dirty="0"/>
                  <a:t>extremely annoying </a:t>
                </a:r>
                <a:r>
                  <a:rPr lang="en-US" sz="2400" dirty="0"/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/>
                  <a:t>also called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dirty="0"/>
                  <a:t>. So what we just said is: 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1323138"/>
                <a:ext cx="5486915" cy="2172454"/>
              </a:xfrm>
              <a:prstGeom prst="rect">
                <a:avLst/>
              </a:prstGeom>
              <a:blipFill>
                <a:blip r:embed="rId5"/>
                <a:stretch>
                  <a:fillRect l="-1848" r="-462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94CEB8-6E7C-AE4C-7262-808CFF8C4080}"/>
              </a:ext>
            </a:extLst>
          </p:cNvPr>
          <p:cNvCxnSpPr>
            <a:cxnSpLocks/>
          </p:cNvCxnSpPr>
          <p:nvPr/>
        </p:nvCxnSpPr>
        <p:spPr>
          <a:xfrm>
            <a:off x="7353300" y="4152900"/>
            <a:ext cx="660400" cy="106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5E19E6-8C57-904A-386F-269452F9B698}"/>
                  </a:ext>
                </a:extLst>
              </p:cNvPr>
              <p:cNvSpPr txBox="1"/>
              <p:nvPr/>
            </p:nvSpPr>
            <p:spPr>
              <a:xfrm>
                <a:off x="7508476" y="4152900"/>
                <a:ext cx="120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r>
                        <a:rPr lang="en-US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5E19E6-8C57-904A-386F-269452F9B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76" y="4152900"/>
                <a:ext cx="12065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048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01C94-6CBF-5C40-AE27-43841B86509B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4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/>
              <p:nvPr/>
            </p:nvSpPr>
            <p:spPr>
              <a:xfrm>
                <a:off x="150725" y="1323138"/>
                <a:ext cx="5486915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It is </a:t>
                </a:r>
                <a:r>
                  <a:rPr lang="en-US" sz="2400" b="1" dirty="0"/>
                  <a:t>extremely annoying </a:t>
                </a:r>
                <a:r>
                  <a:rPr lang="en-US" sz="2400" dirty="0"/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/>
                  <a:t>also called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dirty="0"/>
                  <a:t>. So what we just said is: 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backward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1323138"/>
                <a:ext cx="5486915" cy="3785652"/>
              </a:xfrm>
              <a:prstGeom prst="rect">
                <a:avLst/>
              </a:prstGeom>
              <a:blipFill>
                <a:blip r:embed="rId5"/>
                <a:stretch>
                  <a:fillRect l="-1848" r="-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94CEB8-6E7C-AE4C-7262-808CFF8C4080}"/>
              </a:ext>
            </a:extLst>
          </p:cNvPr>
          <p:cNvCxnSpPr>
            <a:cxnSpLocks/>
          </p:cNvCxnSpPr>
          <p:nvPr/>
        </p:nvCxnSpPr>
        <p:spPr>
          <a:xfrm>
            <a:off x="7353300" y="4152900"/>
            <a:ext cx="660400" cy="106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554973-63C5-B8F4-57F6-88BAB9ACC715}"/>
              </a:ext>
            </a:extLst>
          </p:cNvPr>
          <p:cNvCxnSpPr>
            <a:cxnSpLocks/>
          </p:cNvCxnSpPr>
          <p:nvPr/>
        </p:nvCxnSpPr>
        <p:spPr>
          <a:xfrm flipV="1">
            <a:off x="9969500" y="5397500"/>
            <a:ext cx="298427" cy="381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5E19E6-8C57-904A-386F-269452F9B698}"/>
                  </a:ext>
                </a:extLst>
              </p:cNvPr>
              <p:cNvSpPr txBox="1"/>
              <p:nvPr/>
            </p:nvSpPr>
            <p:spPr>
              <a:xfrm>
                <a:off x="7508476" y="4152900"/>
                <a:ext cx="120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r>
                        <a:rPr lang="en-US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5E19E6-8C57-904A-386F-269452F9B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76" y="4152900"/>
                <a:ext cx="12065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DEB06C-BB7A-5ECD-2F57-75185DFBC8A3}"/>
                  </a:ext>
                </a:extLst>
              </p:cNvPr>
              <p:cNvSpPr txBox="1"/>
              <p:nvPr/>
            </p:nvSpPr>
            <p:spPr>
              <a:xfrm>
                <a:off x="9366250" y="4821129"/>
                <a:ext cx="120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DEB06C-BB7A-5ECD-2F57-75185DFBC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50" y="4821129"/>
                <a:ext cx="12065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53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01C94-6CBF-5C40-AE27-43841B86509B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4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/>
              <p:nvPr/>
            </p:nvSpPr>
            <p:spPr>
              <a:xfrm>
                <a:off x="150725" y="1323138"/>
                <a:ext cx="5486915" cy="5729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It is </a:t>
                </a:r>
                <a:r>
                  <a:rPr lang="en-US" sz="2400" b="1" dirty="0"/>
                  <a:t>extremely annoying </a:t>
                </a:r>
                <a:r>
                  <a:rPr lang="en-US" sz="2400" dirty="0"/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/>
                  <a:t>also called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dirty="0"/>
                  <a:t>. So what we just said is: 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backward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) the reaction is at </a:t>
                </a:r>
                <a:r>
                  <a:rPr lang="en-US" sz="2400" b="1" dirty="0"/>
                  <a:t>equilibrium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1323138"/>
                <a:ext cx="5486915" cy="5729902"/>
              </a:xfrm>
              <a:prstGeom prst="rect">
                <a:avLst/>
              </a:prstGeom>
              <a:blipFill>
                <a:blip r:embed="rId5"/>
                <a:stretch>
                  <a:fillRect l="-1848" r="-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94CEB8-6E7C-AE4C-7262-808CFF8C4080}"/>
              </a:ext>
            </a:extLst>
          </p:cNvPr>
          <p:cNvCxnSpPr>
            <a:cxnSpLocks/>
          </p:cNvCxnSpPr>
          <p:nvPr/>
        </p:nvCxnSpPr>
        <p:spPr>
          <a:xfrm>
            <a:off x="7353300" y="4152900"/>
            <a:ext cx="660400" cy="106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554973-63C5-B8F4-57F6-88BAB9ACC715}"/>
              </a:ext>
            </a:extLst>
          </p:cNvPr>
          <p:cNvCxnSpPr>
            <a:cxnSpLocks/>
          </p:cNvCxnSpPr>
          <p:nvPr/>
        </p:nvCxnSpPr>
        <p:spPr>
          <a:xfrm flipV="1">
            <a:off x="9969500" y="5397500"/>
            <a:ext cx="298427" cy="381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5E19E6-8C57-904A-386F-269452F9B698}"/>
                  </a:ext>
                </a:extLst>
              </p:cNvPr>
              <p:cNvSpPr txBox="1"/>
              <p:nvPr/>
            </p:nvSpPr>
            <p:spPr>
              <a:xfrm>
                <a:off x="7508476" y="4152900"/>
                <a:ext cx="120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r>
                        <a:rPr lang="en-US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5E19E6-8C57-904A-386F-269452F9B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76" y="4152900"/>
                <a:ext cx="12065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DEB06C-BB7A-5ECD-2F57-75185DFBC8A3}"/>
                  </a:ext>
                </a:extLst>
              </p:cNvPr>
              <p:cNvSpPr txBox="1"/>
              <p:nvPr/>
            </p:nvSpPr>
            <p:spPr>
              <a:xfrm>
                <a:off x="9366250" y="4821129"/>
                <a:ext cx="120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DEB06C-BB7A-5ECD-2F57-75185DFBC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50" y="4821129"/>
                <a:ext cx="12065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7BE77E-FE00-F8B1-FBF4-AF45EB165622}"/>
              </a:ext>
            </a:extLst>
          </p:cNvPr>
          <p:cNvCxnSpPr>
            <a:cxnSpLocks/>
          </p:cNvCxnSpPr>
          <p:nvPr/>
        </p:nvCxnSpPr>
        <p:spPr>
          <a:xfrm>
            <a:off x="8661400" y="5943695"/>
            <a:ext cx="12223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B37183-6E9B-B8D4-4352-C5FD3CCA6B11}"/>
                  </a:ext>
                </a:extLst>
              </p:cNvPr>
              <p:cNvSpPr txBox="1"/>
              <p:nvPr/>
            </p:nvSpPr>
            <p:spPr>
              <a:xfrm>
                <a:off x="8714976" y="5455977"/>
                <a:ext cx="120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B37183-6E9B-B8D4-4352-C5FD3CCA6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976" y="5455977"/>
                <a:ext cx="12065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129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90A43AC-E699-BA1B-037A-F1541D4EEEB2}"/>
              </a:ext>
            </a:extLst>
          </p:cNvPr>
          <p:cNvGrpSpPr/>
          <p:nvPr/>
        </p:nvGrpSpPr>
        <p:grpSpPr>
          <a:xfrm>
            <a:off x="5989802" y="2100686"/>
            <a:ext cx="5866907" cy="4559165"/>
            <a:chOff x="3559424" y="2010077"/>
            <a:chExt cx="5866907" cy="455916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7F994D8-12F3-7C81-0BA2-2B913916C943}"/>
                </a:ext>
              </a:extLst>
            </p:cNvPr>
            <p:cNvGrpSpPr/>
            <p:nvPr/>
          </p:nvGrpSpPr>
          <p:grpSpPr>
            <a:xfrm>
              <a:off x="3559424" y="2010077"/>
              <a:ext cx="5866907" cy="4559165"/>
              <a:chOff x="6554361" y="3177139"/>
              <a:chExt cx="4321233" cy="3480957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D9CFFB04-642C-64C8-9B04-58B3768681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54361" y="3177139"/>
                <a:ext cx="4321233" cy="3245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45EE8566-6E7A-3388-B00C-6E74A4D6B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8078" y="6015368"/>
                <a:ext cx="3103349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FF166FE0-C967-8ABD-70AB-37623AA92A40}"/>
                      </a:ext>
                    </a:extLst>
                  </p:cNvPr>
                  <p:cNvSpPr/>
                  <p:nvPr/>
                </p:nvSpPr>
                <p:spPr>
                  <a:xfrm>
                    <a:off x="8513575" y="6196431"/>
                    <a:ext cx="40280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FF166FE0-C967-8ABD-70AB-37623AA92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13575" y="6196431"/>
                    <a:ext cx="402803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67FFE28-AD7B-91DF-0047-0937F7BB8568}"/>
                      </a:ext>
                    </a:extLst>
                  </p:cNvPr>
                  <p:cNvSpPr txBox="1"/>
                  <p:nvPr/>
                </p:nvSpPr>
                <p:spPr>
                  <a:xfrm>
                    <a:off x="7724214" y="4555102"/>
                    <a:ext cx="789361" cy="2819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67FFE28-AD7B-91DF-0047-0937F7BB85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4214" y="4555102"/>
                    <a:ext cx="789361" cy="2819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40967B2-FE31-DC01-CCE2-BB07E7846356}"/>
                  </a:ext>
                </a:extLst>
              </p:cNvPr>
              <p:cNvCxnSpPr/>
              <p:nvPr/>
            </p:nvCxnSpPr>
            <p:spPr>
              <a:xfrm>
                <a:off x="9372600" y="4935020"/>
                <a:ext cx="0" cy="91968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0EB7D4E-2539-4E94-DE7A-5A43D8216638}"/>
                    </a:ext>
                  </a:extLst>
                </p:cNvPr>
                <p:cNvSpPr txBox="1"/>
                <p:nvPr/>
              </p:nvSpPr>
              <p:spPr>
                <a:xfrm>
                  <a:off x="7870174" y="4127786"/>
                  <a:ext cx="107171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0EB7D4E-2539-4E94-DE7A-5A43D8216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0174" y="4127786"/>
                  <a:ext cx="107171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733B08A-BE83-B365-D108-42D8C813744A}"/>
                    </a:ext>
                  </a:extLst>
                </p:cNvPr>
                <p:cNvSpPr txBox="1"/>
                <p:nvPr/>
              </p:nvSpPr>
              <p:spPr>
                <a:xfrm>
                  <a:off x="6849872" y="3766088"/>
                  <a:ext cx="107171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733B08A-BE83-B365-D108-42D8C8137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872" y="3766088"/>
                  <a:ext cx="107171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7D01C94-6CBF-5C40-AE27-43841B86509B}"/>
              </a:ext>
            </a:extLst>
          </p:cNvPr>
          <p:cNvSpPr txBox="1"/>
          <p:nvPr/>
        </p:nvSpPr>
        <p:spPr>
          <a:xfrm>
            <a:off x="0" y="0"/>
            <a:ext cx="908384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reaction quotient and the equilibrium constant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7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FA69CF-EC58-8A27-B3EC-DBAE5779120A}"/>
                  </a:ext>
                </a:extLst>
              </p:cNvPr>
              <p:cNvSpPr txBox="1"/>
              <p:nvPr/>
            </p:nvSpPr>
            <p:spPr>
              <a:xfrm>
                <a:off x="2838726" y="1230339"/>
                <a:ext cx="7750573" cy="1247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We’ll define a </a:t>
                </a:r>
                <a:r>
                  <a:rPr lang="en-US" sz="2400" b="1" dirty="0"/>
                  <a:t>reaction quotient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, and an equilibrium constant,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at equilibrium.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FA69CF-EC58-8A27-B3EC-DBAE57791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1230339"/>
                <a:ext cx="7750573" cy="1247393"/>
              </a:xfrm>
              <a:prstGeom prst="rect">
                <a:avLst/>
              </a:prstGeom>
              <a:blipFill>
                <a:blip r:embed="rId8"/>
                <a:stretch>
                  <a:fillRect l="-1146" r="-1146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25A245-B3F8-80AC-B46B-92810B2CC760}"/>
                  </a:ext>
                </a:extLst>
              </p:cNvPr>
              <p:cNvSpPr txBox="1"/>
              <p:nvPr/>
            </p:nvSpPr>
            <p:spPr>
              <a:xfrm>
                <a:off x="201366" y="2935970"/>
                <a:ext cx="548691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the reaction moves </a:t>
                </a:r>
                <a:r>
                  <a:rPr lang="en-US" sz="2400" b="1" dirty="0"/>
                  <a:t>backward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the reaction is at </a:t>
                </a:r>
                <a:r>
                  <a:rPr lang="en-US" sz="2400" b="1" dirty="0"/>
                  <a:t>equilibrium</a:t>
                </a:r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25A245-B3F8-80AC-B46B-92810B2CC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66" y="2935970"/>
                <a:ext cx="5486915" cy="2677656"/>
              </a:xfrm>
              <a:prstGeom prst="rect">
                <a:avLst/>
              </a:prstGeom>
              <a:blipFill>
                <a:blip r:embed="rId9"/>
                <a:stretch>
                  <a:fillRect l="-1386" t="-1415" r="-462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787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234FC4-1C12-5E4C-8A6B-39D05B466C0C}"/>
                  </a:ext>
                </a:extLst>
              </p:cNvPr>
              <p:cNvSpPr txBox="1"/>
              <p:nvPr/>
            </p:nvSpPr>
            <p:spPr>
              <a:xfrm>
                <a:off x="460" y="718393"/>
                <a:ext cx="8866814" cy="2462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dirty="0"/>
                  <a:t>Monday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Visualized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thermodynamic surfaces (from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𝑆𝑑𝑇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𝑉𝑑𝑃</m:t>
                    </m:r>
                  </m:oMath>
                </a14:m>
                <a:r>
                  <a:rPr lang="en-US" sz="22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Connected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to the 2</a:t>
                </a:r>
                <a:r>
                  <a:rPr lang="en-US" sz="2200" baseline="30000" dirty="0"/>
                  <a:t>nd</a:t>
                </a:r>
                <a:r>
                  <a:rPr lang="en-US" sz="2200" dirty="0"/>
                  <a:t> Law (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200" dirty="0"/>
                  <a:t> for spontaneity at given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2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Connected intersecting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surfaces to phase equilibria, the Clapeyron equation, and the Clausius-Clapeyron equation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Touched on the thermodynamics of combustion and climate change by finding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𝑑𝑖𝑙</m:t>
                        </m:r>
                      </m:sub>
                    </m:sSub>
                  </m:oMath>
                </a14:m>
                <a:r>
                  <a:rPr lang="en-US" sz="2200" dirty="0"/>
                  <a:t> of releasing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to the atmosphere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234FC4-1C12-5E4C-8A6B-39D05B466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" y="718393"/>
                <a:ext cx="8866814" cy="2462213"/>
              </a:xfrm>
              <a:prstGeom prst="rect">
                <a:avLst/>
              </a:prstGeom>
              <a:blipFill>
                <a:blip r:embed="rId2"/>
                <a:stretch>
                  <a:fillRect l="-1001" t="-1538" b="-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36B259B-4584-C444-AA83-77C138F30639}"/>
              </a:ext>
            </a:extLst>
          </p:cNvPr>
          <p:cNvSpPr txBox="1"/>
          <p:nvPr/>
        </p:nvSpPr>
        <p:spPr>
          <a:xfrm>
            <a:off x="0" y="0"/>
            <a:ext cx="1142406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9CA819-48B5-3E4C-A344-07D7F11285D9}"/>
                  </a:ext>
                </a:extLst>
              </p:cNvPr>
              <p:cNvSpPr txBox="1"/>
              <p:nvPr/>
            </p:nvSpPr>
            <p:spPr>
              <a:xfrm>
                <a:off x="-2869" y="3325055"/>
                <a:ext cx="8583425" cy="32597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dirty="0"/>
                  <a:t>Today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Introduced a new state space: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Visualized the unmixed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2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200" dirty="0"/>
                  <a:t>) and mixed (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200" dirty="0"/>
                  <a:t>) Gibbs energy in this new state space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Introduced a reaction path,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2200" dirty="0"/>
                  <a:t>, for the reaction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Introduced the slope of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200" dirty="0"/>
                  <a:t> along a reaction path,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</m:oMath>
                </a14:m>
                <a:r>
                  <a:rPr lang="en-US" sz="2200" dirty="0"/>
                  <a:t> , annoyingly also called </a:t>
                </a:r>
                <a14:m>
                  <m:oMath xmlns:m="http://schemas.openxmlformats.org/officeDocument/2006/math">
                    <m:r>
                      <a:rPr lang="en-US" sz="22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2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2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Idea that at equilibrium,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2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sz="22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9CA819-48B5-3E4C-A344-07D7F1128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69" y="3325055"/>
                <a:ext cx="8583425" cy="3259739"/>
              </a:xfrm>
              <a:prstGeom prst="rect">
                <a:avLst/>
              </a:prstGeom>
              <a:blipFill>
                <a:blip r:embed="rId3"/>
                <a:stretch>
                  <a:fillRect l="-1036" t="-1163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0807FA2-E3AF-D39A-8FA2-BE92819A4DB4}"/>
              </a:ext>
            </a:extLst>
          </p:cNvPr>
          <p:cNvGrpSpPr>
            <a:grpSpLocks noChangeAspect="1"/>
          </p:cNvGrpSpPr>
          <p:nvPr/>
        </p:nvGrpSpPr>
        <p:grpSpPr>
          <a:xfrm>
            <a:off x="8777184" y="2554902"/>
            <a:ext cx="2861259" cy="2358969"/>
            <a:chOff x="256014" y="1228816"/>
            <a:chExt cx="5486734" cy="45235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52E857D-C656-CC14-3AF4-A9E42B754C5B}"/>
                </a:ext>
              </a:extLst>
            </p:cNvPr>
            <p:cNvGrpSpPr/>
            <p:nvPr/>
          </p:nvGrpSpPr>
          <p:grpSpPr>
            <a:xfrm>
              <a:off x="256014" y="1228816"/>
              <a:ext cx="5486734" cy="4523546"/>
              <a:chOff x="256014" y="1228816"/>
              <a:chExt cx="5486734" cy="452354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9D936A2-8CD9-2D36-6B36-C80D1560B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014" y="1228816"/>
                <a:ext cx="5486734" cy="4523546"/>
              </a:xfrm>
              <a:prstGeom prst="rect">
                <a:avLst/>
              </a:prstGeom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9C6DBC5-0E34-3A10-DBEC-85F567370407}"/>
                  </a:ext>
                </a:extLst>
              </p:cNvPr>
              <p:cNvGrpSpPr/>
              <p:nvPr/>
            </p:nvGrpSpPr>
            <p:grpSpPr>
              <a:xfrm>
                <a:off x="1728150" y="1941434"/>
                <a:ext cx="3607886" cy="1746419"/>
                <a:chOff x="1070220" y="2472174"/>
                <a:chExt cx="3607886" cy="174641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A11E1247-5BF7-53A8-517F-921E59D616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0220" y="2472174"/>
                      <a:ext cx="3083857" cy="8852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A11E1247-5BF7-53A8-517F-921E59D616E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0220" y="2472174"/>
                      <a:ext cx="3083857" cy="88528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08F6748A-7683-425B-2795-BA8D22D615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94247" y="3756928"/>
                      <a:ext cx="308385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08F6748A-7683-425B-2795-BA8D22D615D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94247" y="3756928"/>
                      <a:ext cx="3083859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89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89B5757-EEC4-90E5-3D67-B3A0EA88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5306" y="4021583"/>
              <a:ext cx="0" cy="94746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23C42A-41FE-2DCD-C0B0-99AFD131F62D}"/>
              </a:ext>
            </a:extLst>
          </p:cNvPr>
          <p:cNvGrpSpPr>
            <a:grpSpLocks noChangeAspect="1"/>
          </p:cNvGrpSpPr>
          <p:nvPr/>
        </p:nvGrpSpPr>
        <p:grpSpPr>
          <a:xfrm>
            <a:off x="8810915" y="590224"/>
            <a:ext cx="2932339" cy="2273759"/>
            <a:chOff x="6096000" y="537860"/>
            <a:chExt cx="5935694" cy="460258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C1D1F99-1597-5E85-B81B-4414BCFEE0F9}"/>
                </a:ext>
              </a:extLst>
            </p:cNvPr>
            <p:cNvGrpSpPr/>
            <p:nvPr/>
          </p:nvGrpSpPr>
          <p:grpSpPr>
            <a:xfrm>
              <a:off x="6096000" y="537860"/>
              <a:ext cx="5935694" cy="4602585"/>
              <a:chOff x="6096000" y="537860"/>
              <a:chExt cx="5935694" cy="4602585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3EC5831E-92C5-7275-EAE2-74CB3BB28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6000" y="537860"/>
                <a:ext cx="5701472" cy="4602585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6203D8-BB4D-0E81-E988-63F70E756783}"/>
                  </a:ext>
                </a:extLst>
              </p:cNvPr>
              <p:cNvSpPr txBox="1"/>
              <p:nvPr/>
            </p:nvSpPr>
            <p:spPr>
              <a:xfrm>
                <a:off x="9512613" y="2776348"/>
                <a:ext cx="2519081" cy="685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Liquid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74E980-257E-D6CD-9701-A4892997B1E3}"/>
                  </a:ext>
                </a:extLst>
              </p:cNvPr>
              <p:cNvSpPr txBox="1"/>
              <p:nvPr/>
            </p:nvSpPr>
            <p:spPr>
              <a:xfrm>
                <a:off x="8824531" y="1947518"/>
                <a:ext cx="2217420" cy="685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Gas</a:t>
                </a: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A96F5A-EC33-5C00-DB85-529458C6F6F5}"/>
                </a:ext>
              </a:extLst>
            </p:cNvPr>
            <p:cNvSpPr/>
            <p:nvPr/>
          </p:nvSpPr>
          <p:spPr>
            <a:xfrm>
              <a:off x="7589520" y="2091690"/>
              <a:ext cx="2157312" cy="767080"/>
            </a:xfrm>
            <a:custGeom>
              <a:avLst/>
              <a:gdLst>
                <a:gd name="connsiteX0" fmla="*/ 0 w 2157312"/>
                <a:gd name="connsiteY0" fmla="*/ 0 h 767080"/>
                <a:gd name="connsiteX1" fmla="*/ 365760 w 2157312"/>
                <a:gd name="connsiteY1" fmla="*/ 205740 h 767080"/>
                <a:gd name="connsiteX2" fmla="*/ 400050 w 2157312"/>
                <a:gd name="connsiteY2" fmla="*/ 217170 h 767080"/>
                <a:gd name="connsiteX3" fmla="*/ 937260 w 2157312"/>
                <a:gd name="connsiteY3" fmla="*/ 411480 h 767080"/>
                <a:gd name="connsiteX4" fmla="*/ 1405890 w 2157312"/>
                <a:gd name="connsiteY4" fmla="*/ 548640 h 767080"/>
                <a:gd name="connsiteX5" fmla="*/ 1863090 w 2157312"/>
                <a:gd name="connsiteY5" fmla="*/ 674370 h 767080"/>
                <a:gd name="connsiteX6" fmla="*/ 2137410 w 2157312"/>
                <a:gd name="connsiteY6" fmla="*/ 754380 h 767080"/>
                <a:gd name="connsiteX7" fmla="*/ 2114550 w 2157312"/>
                <a:gd name="connsiteY7" fmla="*/ 765810 h 767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57312" h="767080">
                  <a:moveTo>
                    <a:pt x="0" y="0"/>
                  </a:moveTo>
                  <a:lnTo>
                    <a:pt x="365760" y="205740"/>
                  </a:lnTo>
                  <a:cubicBezTo>
                    <a:pt x="432435" y="241935"/>
                    <a:pt x="400050" y="217170"/>
                    <a:pt x="400050" y="217170"/>
                  </a:cubicBezTo>
                  <a:cubicBezTo>
                    <a:pt x="495300" y="251460"/>
                    <a:pt x="769620" y="356235"/>
                    <a:pt x="937260" y="411480"/>
                  </a:cubicBezTo>
                  <a:cubicBezTo>
                    <a:pt x="1104900" y="466725"/>
                    <a:pt x="1405890" y="548640"/>
                    <a:pt x="1405890" y="548640"/>
                  </a:cubicBezTo>
                  <a:lnTo>
                    <a:pt x="1863090" y="674370"/>
                  </a:lnTo>
                  <a:cubicBezTo>
                    <a:pt x="1985010" y="708660"/>
                    <a:pt x="2095500" y="739140"/>
                    <a:pt x="2137410" y="754380"/>
                  </a:cubicBezTo>
                  <a:cubicBezTo>
                    <a:pt x="2179320" y="769620"/>
                    <a:pt x="2146935" y="767715"/>
                    <a:pt x="2114550" y="765810"/>
                  </a:cubicBezTo>
                </a:path>
              </a:pathLst>
            </a:custGeom>
            <a:noFill/>
            <a:ln w="635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3B9D14F-E0C6-0B04-6AFF-E3472915C673}"/>
              </a:ext>
            </a:extLst>
          </p:cNvPr>
          <p:cNvGrpSpPr/>
          <p:nvPr/>
        </p:nvGrpSpPr>
        <p:grpSpPr>
          <a:xfrm>
            <a:off x="8985772" y="4899856"/>
            <a:ext cx="2409360" cy="1809533"/>
            <a:chOff x="6879869" y="4996841"/>
            <a:chExt cx="2409360" cy="1809533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A64F8C0D-EC59-482A-58D3-3029AEFDA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9869" y="4996841"/>
              <a:ext cx="2409360" cy="1809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90F288-1059-800B-0D5E-0FF0E778848C}"/>
                </a:ext>
              </a:extLst>
            </p:cNvPr>
            <p:cNvCxnSpPr>
              <a:cxnSpLocks/>
            </p:cNvCxnSpPr>
            <p:nvPr/>
          </p:nvCxnSpPr>
          <p:spPr>
            <a:xfrm>
              <a:off x="7374494" y="5704182"/>
              <a:ext cx="369303" cy="533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E79BB8-CB61-C906-955A-8B1C48C4EB28}"/>
                  </a:ext>
                </a:extLst>
              </p:cNvPr>
              <p:cNvSpPr txBox="1"/>
              <p:nvPr/>
            </p:nvSpPr>
            <p:spPr>
              <a:xfrm>
                <a:off x="9997054" y="4049629"/>
                <a:ext cx="7038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E79BB8-CB61-C906-955A-8B1C48C4E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054" y="4049629"/>
                <a:ext cx="7038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925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C3B7EB-97B9-C948-B7E7-A1179461C377}"/>
              </a:ext>
            </a:extLst>
          </p:cNvPr>
          <p:cNvSpPr txBox="1"/>
          <p:nvPr/>
        </p:nvSpPr>
        <p:spPr>
          <a:xfrm>
            <a:off x="0" y="0"/>
            <a:ext cx="851647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Then vs now</a:t>
            </a:r>
            <a:endParaRPr lang="en-US" sz="2400" b="1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59F2AA-5DE5-AF48-8589-A58999C7B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8" t="15483" r="7229" b="6421"/>
          <a:stretch/>
        </p:blipFill>
        <p:spPr>
          <a:xfrm rot="16200000">
            <a:off x="1338050" y="550339"/>
            <a:ext cx="3387421" cy="545616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C08D77-B9DC-CD30-D244-3DF5B845609A}"/>
              </a:ext>
            </a:extLst>
          </p:cNvPr>
          <p:cNvGrpSpPr/>
          <p:nvPr/>
        </p:nvGrpSpPr>
        <p:grpSpPr>
          <a:xfrm>
            <a:off x="5870252" y="1059307"/>
            <a:ext cx="5642875" cy="4454802"/>
            <a:chOff x="256014" y="1228816"/>
            <a:chExt cx="5486734" cy="452354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E5EAC0-839C-5C35-E8B9-9CCBFF99A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014" y="1228816"/>
              <a:ext cx="5486734" cy="4523546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9EA6C19-3A19-9B6C-C047-720B526275BE}"/>
                </a:ext>
              </a:extLst>
            </p:cNvPr>
            <p:cNvGrpSpPr/>
            <p:nvPr/>
          </p:nvGrpSpPr>
          <p:grpSpPr>
            <a:xfrm>
              <a:off x="1728150" y="1941434"/>
              <a:ext cx="3607886" cy="1746419"/>
              <a:chOff x="1070220" y="2472174"/>
              <a:chExt cx="3607886" cy="17464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449B081-AA1B-63B9-C8B5-5C85D825B433}"/>
                      </a:ext>
                    </a:extLst>
                  </p:cNvPr>
                  <p:cNvSpPr txBox="1"/>
                  <p:nvPr/>
                </p:nvSpPr>
                <p:spPr>
                  <a:xfrm>
                    <a:off x="1070220" y="2472174"/>
                    <a:ext cx="308385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449B081-AA1B-63B9-C8B5-5C85D825B4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0220" y="2472174"/>
                    <a:ext cx="3083858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C8842C0-6EC6-93BF-B57D-805D5306F0CB}"/>
                      </a:ext>
                    </a:extLst>
                  </p:cNvPr>
                  <p:cNvSpPr txBox="1"/>
                  <p:nvPr/>
                </p:nvSpPr>
                <p:spPr>
                  <a:xfrm>
                    <a:off x="1594247" y="3756928"/>
                    <a:ext cx="308385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oMath>
                      </m:oMathPara>
                    </a14:m>
                    <a:endParaRPr lang="en-US" sz="24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C8842C0-6EC6-93BF-B57D-805D5306F0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94247" y="3756928"/>
                    <a:ext cx="3083859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99676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251080D7-824C-2873-150F-C153B00C4C33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 new state space: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2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B3AA9061-B2CC-474D-8B19-14E55EF5E8F1}"/>
              </a:ext>
            </a:extLst>
          </p:cNvPr>
          <p:cNvSpPr/>
          <p:nvPr/>
        </p:nvSpPr>
        <p:spPr>
          <a:xfrm>
            <a:off x="4645152" y="4651248"/>
            <a:ext cx="231648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D5B2DF-FE3A-A84B-A920-62891C8E8FBB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CC23EF-5791-884C-AB14-E907162CA4AC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Lab Glass 50ML Glass Test Tube, Chemical Laboratory, Rs 40 /piece | ID: 20141698691">
            <a:extLst>
              <a:ext uri="{FF2B5EF4-FFF2-40B4-BE49-F238E27FC236}">
                <a16:creationId xmlns:a16="http://schemas.microsoft.com/office/drawing/2014/main" id="{04CDF56C-7C19-0849-A22E-2CA03569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8" r="36121"/>
          <a:stretch/>
        </p:blipFill>
        <p:spPr bwMode="auto">
          <a:xfrm>
            <a:off x="7900416" y="279908"/>
            <a:ext cx="1919678" cy="6350000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E7956A-45C0-F145-9434-18A0FBEC78F1}"/>
              </a:ext>
            </a:extLst>
          </p:cNvPr>
          <p:cNvCxnSpPr>
            <a:cxnSpLocks/>
          </p:cNvCxnSpPr>
          <p:nvPr/>
        </p:nvCxnSpPr>
        <p:spPr>
          <a:xfrm flipH="1" flipV="1">
            <a:off x="6693408" y="4879848"/>
            <a:ext cx="1499616" cy="89916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96E63F-4642-71C4-3C79-23B10132B31D}"/>
              </a:ext>
            </a:extLst>
          </p:cNvPr>
          <p:cNvSpPr/>
          <p:nvPr/>
        </p:nvSpPr>
        <p:spPr>
          <a:xfrm>
            <a:off x="8354287" y="4495801"/>
            <a:ext cx="1011936" cy="1828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5FF5A8-97FE-1CDF-FA78-4FD8AA08DEBA}"/>
              </a:ext>
            </a:extLst>
          </p:cNvPr>
          <p:cNvSpPr/>
          <p:nvPr/>
        </p:nvSpPr>
        <p:spPr>
          <a:xfrm>
            <a:off x="6303264" y="4651248"/>
            <a:ext cx="231648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35EBED-9E87-EB26-D440-85D6B9ACE5F5}"/>
              </a:ext>
            </a:extLst>
          </p:cNvPr>
          <p:cNvSpPr/>
          <p:nvPr/>
        </p:nvSpPr>
        <p:spPr>
          <a:xfrm>
            <a:off x="6059424" y="4267200"/>
            <a:ext cx="231648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39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 new state space: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2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5">
            <a:extLst>
              <a:ext uri="{FF2B5EF4-FFF2-40B4-BE49-F238E27FC236}">
                <a16:creationId xmlns:a16="http://schemas.microsoft.com/office/drawing/2014/main" id="{EA296E3A-80DC-D64A-A7F7-B73CC289BB36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1CB71F75-8F14-D141-BE62-716C7DE3897B}"/>
              </a:ext>
            </a:extLst>
          </p:cNvPr>
          <p:cNvGrpSpPr/>
          <p:nvPr/>
        </p:nvGrpSpPr>
        <p:grpSpPr>
          <a:xfrm>
            <a:off x="4645152" y="2720340"/>
            <a:ext cx="2048256" cy="2159508"/>
            <a:chOff x="5864352" y="2720340"/>
            <a:chExt cx="2048256" cy="215950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B1FA86-A6AF-214B-8665-994902D2A05E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3AA9061-B2CC-474D-8B19-14E55EF5E8F1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4FA979-4D70-7241-930D-3F85E607B5E0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CF98D2-8BC5-4C45-9475-8524F56FA5C6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3C6DA0-BA20-0A46-9845-2A16FA545E36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CEAAFE1-AB32-4A43-BE46-454B271FED05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D5B2DF-FE3A-A84B-A920-62891C8E8FBB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CC23EF-5791-884C-AB14-E907162CA4AC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DFC23EE-6A03-83A9-EAAD-26D82C3C9267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pic>
          <p:nvPicPr>
            <p:cNvPr id="2050" name="Picture 2" descr="Lab Glass 50ML Glass Test Tube, Chemical Laboratory, Rs 40 /piece | ID: 20141698691">
              <a:extLst>
                <a:ext uri="{FF2B5EF4-FFF2-40B4-BE49-F238E27FC236}">
                  <a16:creationId xmlns:a16="http://schemas.microsoft.com/office/drawing/2014/main" id="{04CDF56C-7C19-0849-A22E-2CA03569C1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48" r="36121"/>
            <a:stretch/>
          </p:blipFill>
          <p:spPr bwMode="auto">
            <a:xfrm>
              <a:off x="7900416" y="340868"/>
              <a:ext cx="1919678" cy="6350000"/>
            </a:xfrm>
            <a:prstGeom prst="rect">
              <a:avLst/>
            </a:prstGeom>
            <a:solidFill>
              <a:schemeClr val="accent1"/>
            </a:solidFill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5D2747A4-BAE0-8647-99A0-80B37CAA2F8C}"/>
                </a:ext>
              </a:extLst>
            </p:cNvPr>
            <p:cNvSpPr/>
            <p:nvPr/>
          </p:nvSpPr>
          <p:spPr>
            <a:xfrm>
              <a:off x="8354287" y="4495801"/>
              <a:ext cx="1011936" cy="18288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8DC2E-5F9D-5144-8254-D81E074C8D7D}"/>
              </a:ext>
            </a:extLst>
          </p:cNvPr>
          <p:cNvCxnSpPr>
            <a:cxnSpLocks/>
          </p:cNvCxnSpPr>
          <p:nvPr/>
        </p:nvCxnSpPr>
        <p:spPr>
          <a:xfrm flipH="1" flipV="1">
            <a:off x="6291072" y="3480000"/>
            <a:ext cx="1808567" cy="1026965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A2E322D-A087-6943-818A-0EF602E08DB3}"/>
              </a:ext>
            </a:extLst>
          </p:cNvPr>
          <p:cNvSpPr/>
          <p:nvPr/>
        </p:nvSpPr>
        <p:spPr>
          <a:xfrm>
            <a:off x="8354287" y="3541142"/>
            <a:ext cx="1011936" cy="95076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5E24E-25E2-D685-088B-7D61050A1D1C}"/>
              </a:ext>
            </a:extLst>
          </p:cNvPr>
          <p:cNvSpPr txBox="1"/>
          <p:nvPr/>
        </p:nvSpPr>
        <p:spPr>
          <a:xfrm>
            <a:off x="9473184" y="3622302"/>
            <a:ext cx="2647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We’ll assume stock solution of B is 1 </a:t>
            </a:r>
            <a:r>
              <a:rPr lang="en-US" sz="2400" u="sng" dirty="0"/>
              <a:t>M</a:t>
            </a:r>
            <a:r>
              <a:rPr lang="en-US" sz="2400" dirty="0"/>
              <a:t> too.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70103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 new state space: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2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5">
            <a:extLst>
              <a:ext uri="{FF2B5EF4-FFF2-40B4-BE49-F238E27FC236}">
                <a16:creationId xmlns:a16="http://schemas.microsoft.com/office/drawing/2014/main" id="{EA296E3A-80DC-D64A-A7F7-B73CC289BB36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1CB71F75-8F14-D141-BE62-716C7DE3897B}"/>
              </a:ext>
            </a:extLst>
          </p:cNvPr>
          <p:cNvGrpSpPr/>
          <p:nvPr/>
        </p:nvGrpSpPr>
        <p:grpSpPr>
          <a:xfrm>
            <a:off x="4645152" y="1597152"/>
            <a:ext cx="2048256" cy="3282696"/>
            <a:chOff x="5864352" y="1597152"/>
            <a:chExt cx="2048256" cy="328269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B1FA86-A6AF-214B-8665-994902D2A05E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3AA9061-B2CC-474D-8B19-14E55EF5E8F1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4FA979-4D70-7241-930D-3F85E607B5E0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CF98D2-8BC5-4C45-9475-8524F56FA5C6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3C6DA0-BA20-0A46-9845-2A16FA545E36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3EAC8AC-B00D-D847-AFFC-5AADD7B054CA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A9F76A-409C-6A4E-8861-EB338246E31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1AB2AD-1548-2F40-9113-E2DE25201B47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2CF9B36-8CCC-974C-8ECD-5E9387815F34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CEAAFE1-AB32-4A43-BE46-454B271FED05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D5B2DF-FE3A-A84B-A920-62891C8E8FBB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CC23EF-5791-884C-AB14-E907162CA4AC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FBCC73-2E9F-C043-9CFD-0A02EE93AB7C}"/>
              </a:ext>
            </a:extLst>
          </p:cNvPr>
          <p:cNvCxnSpPr>
            <a:cxnSpLocks/>
          </p:cNvCxnSpPr>
          <p:nvPr/>
        </p:nvCxnSpPr>
        <p:spPr>
          <a:xfrm flipH="1" flipV="1">
            <a:off x="6633832" y="2238756"/>
            <a:ext cx="1422484" cy="199410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0F0E5A-519A-6A8C-61F8-92DDA9158D33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6C1D4FF-2465-2EEB-9D7D-D268836349D1}"/>
                </a:ext>
              </a:extLst>
            </p:cNvPr>
            <p:cNvGrpSpPr/>
            <p:nvPr/>
          </p:nvGrpSpPr>
          <p:grpSpPr>
            <a:xfrm>
              <a:off x="7900416" y="340868"/>
              <a:ext cx="1919678" cy="6350000"/>
              <a:chOff x="7900416" y="340868"/>
              <a:chExt cx="1919678" cy="6350000"/>
            </a:xfrm>
          </p:grpSpPr>
          <p:pic>
            <p:nvPicPr>
              <p:cNvPr id="6" name="Picture 2" descr="Lab Glass 50ML Glass Test Tube, Chemical Laboratory, Rs 40 /piece | ID: 20141698691">
                <a:extLst>
                  <a:ext uri="{FF2B5EF4-FFF2-40B4-BE49-F238E27FC236}">
                    <a16:creationId xmlns:a16="http://schemas.microsoft.com/office/drawing/2014/main" id="{C246700F-8648-384E-1C9D-349AC9262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48" r="36121"/>
              <a:stretch/>
            </p:blipFill>
            <p:spPr bwMode="auto">
              <a:xfrm>
                <a:off x="7900416" y="340868"/>
                <a:ext cx="1919678" cy="6350000"/>
              </a:xfrm>
              <a:prstGeom prst="rect">
                <a:avLst/>
              </a:prstGeom>
              <a:solidFill>
                <a:schemeClr val="accent1"/>
              </a:solidFill>
            </p:spPr>
          </p:pic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56DEDA3-8DB4-E20F-AC6D-A976576EC98F}"/>
                  </a:ext>
                </a:extLst>
              </p:cNvPr>
              <p:cNvSpPr/>
              <p:nvPr/>
            </p:nvSpPr>
            <p:spPr>
              <a:xfrm>
                <a:off x="8354287" y="4495801"/>
                <a:ext cx="1011936" cy="1828800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30A8775-F7FE-8313-4E6A-16577099A581}"/>
                </a:ext>
              </a:extLst>
            </p:cNvPr>
            <p:cNvSpPr/>
            <p:nvPr/>
          </p:nvSpPr>
          <p:spPr>
            <a:xfrm>
              <a:off x="8354287" y="2682708"/>
              <a:ext cx="1011936" cy="181309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75696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878E523-AF8A-239B-27D9-77796CE42175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EB13814-7F51-C3C3-F162-B0959E6753CD}"/>
                </a:ext>
              </a:extLst>
            </p:cNvPr>
            <p:cNvGrpSpPr/>
            <p:nvPr/>
          </p:nvGrpSpPr>
          <p:grpSpPr>
            <a:xfrm>
              <a:off x="7900416" y="340868"/>
              <a:ext cx="1919678" cy="6350000"/>
              <a:chOff x="7900416" y="340868"/>
              <a:chExt cx="1919678" cy="6350000"/>
            </a:xfrm>
          </p:grpSpPr>
          <p:pic>
            <p:nvPicPr>
              <p:cNvPr id="43" name="Picture 2" descr="Lab Glass 50ML Glass Test Tube, Chemical Laboratory, Rs 40 /piece | ID: 20141698691">
                <a:extLst>
                  <a:ext uri="{FF2B5EF4-FFF2-40B4-BE49-F238E27FC236}">
                    <a16:creationId xmlns:a16="http://schemas.microsoft.com/office/drawing/2014/main" id="{87B5C699-926A-2C6C-80A6-CC8ADC17DB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48" r="36121"/>
              <a:stretch/>
            </p:blipFill>
            <p:spPr bwMode="auto">
              <a:xfrm>
                <a:off x="7900416" y="340868"/>
                <a:ext cx="1919678" cy="6350000"/>
              </a:xfrm>
              <a:prstGeom prst="rect">
                <a:avLst/>
              </a:prstGeom>
              <a:solidFill>
                <a:schemeClr val="accent1"/>
              </a:solidFill>
            </p:spPr>
          </p:pic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EE11B107-C797-93C3-FB64-38FC31ABAE77}"/>
                  </a:ext>
                </a:extLst>
              </p:cNvPr>
              <p:cNvSpPr/>
              <p:nvPr/>
            </p:nvSpPr>
            <p:spPr>
              <a:xfrm>
                <a:off x="8354287" y="4495801"/>
                <a:ext cx="1011936" cy="1828800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594B13C-96D3-FAED-B5AB-56F232E2F7A7}"/>
                </a:ext>
              </a:extLst>
            </p:cNvPr>
            <p:cNvSpPr/>
            <p:nvPr/>
          </p:nvSpPr>
          <p:spPr>
            <a:xfrm>
              <a:off x="8354287" y="2682708"/>
              <a:ext cx="1011936" cy="181309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E482C5-2638-D844-8919-0A51C959886A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5007AF19-9AE5-A14A-83C4-035ADD9E064E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35408B-1D45-9E49-8BA9-6E291E1DFCE1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5FD528-3EEA-CF42-9CAD-3BCA8CBBB567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9BF1DB-3F85-5845-A8A0-D40BC76A3ABC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FB547E-0BC4-7441-B0E0-495F03C09221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28A0C1-0B9B-6541-9171-1A87FA1D8079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6AFC8D-DD89-854A-9539-21BBF333F1E4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8911CC-E652-9A49-A0F6-A2D4F8A633C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3D4E33-8D36-F44F-AC67-35E6C2757CA1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7EFC10-5A80-0C4C-B0E9-2354DE34003C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0F7B0E-9921-B849-A1E2-BB0BA407627C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58291E-2E0A-C743-AAFA-416ABD849CE2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035F08-0A67-FF43-89BE-FB634BFAAB1D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BB113C-6D4B-C845-AF6D-508BB551AC30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4293AC-4630-CE4C-9C57-EAC520B89D85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CE4EC8-4B30-D149-B567-63EAAA608A52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77FB87-8346-0642-B86E-00150D1C3068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15E0A4-EB22-AE47-9F65-94131D748C99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125541-48D1-6C40-B6E2-78B0DF45EBFD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090440-932A-214A-8A3F-885C74AA0F57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9EC26A-74B9-764C-B14A-1A19701842D0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269A76F-FCCF-074D-BC62-15240CDA06CC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</p:spTree>
    <p:extLst>
      <p:ext uri="{BB962C8B-B14F-4D97-AF65-F5344CB8AC3E}">
        <p14:creationId xmlns:p14="http://schemas.microsoft.com/office/powerpoint/2010/main" val="1537723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878E523-AF8A-239B-27D9-77796CE42175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pic>
          <p:nvPicPr>
            <p:cNvPr id="43" name="Picture 2" descr="Lab Glass 50ML Glass Test Tube, Chemical Laboratory, Rs 40 /piece | ID: 20141698691">
              <a:extLst>
                <a:ext uri="{FF2B5EF4-FFF2-40B4-BE49-F238E27FC236}">
                  <a16:creationId xmlns:a16="http://schemas.microsoft.com/office/drawing/2014/main" id="{87B5C699-926A-2C6C-80A6-CC8ADC17DB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48" r="36121"/>
            <a:stretch/>
          </p:blipFill>
          <p:spPr bwMode="auto">
            <a:xfrm>
              <a:off x="7900416" y="340868"/>
              <a:ext cx="1919678" cy="6350000"/>
            </a:xfrm>
            <a:prstGeom prst="rect">
              <a:avLst/>
            </a:prstGeom>
            <a:solidFill>
              <a:schemeClr val="accent1"/>
            </a:solidFill>
          </p:spPr>
        </p:pic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594B13C-96D3-FAED-B5AB-56F232E2F7A7}"/>
                </a:ext>
              </a:extLst>
            </p:cNvPr>
            <p:cNvSpPr/>
            <p:nvPr/>
          </p:nvSpPr>
          <p:spPr>
            <a:xfrm>
              <a:off x="8354287" y="2682707"/>
              <a:ext cx="1011936" cy="3705029"/>
            </a:xfrm>
            <a:prstGeom prst="roundRect">
              <a:avLst/>
            </a:prstGeom>
            <a:solidFill>
              <a:schemeClr val="accent2">
                <a:lumMod val="50000"/>
                <a:alpha val="7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E482C5-2638-D844-8919-0A51C959886A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5007AF19-9AE5-A14A-83C4-035ADD9E064E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35408B-1D45-9E49-8BA9-6E291E1DFCE1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5FD528-3EEA-CF42-9CAD-3BCA8CBBB567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9BF1DB-3F85-5845-A8A0-D40BC76A3ABC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FB547E-0BC4-7441-B0E0-495F03C09221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28A0C1-0B9B-6541-9171-1A87FA1D8079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6AFC8D-DD89-854A-9539-21BBF333F1E4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8911CC-E652-9A49-A0F6-A2D4F8A633C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3D4E33-8D36-F44F-AC67-35E6C2757CA1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7EFC10-5A80-0C4C-B0E9-2354DE34003C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0F7B0E-9921-B849-A1E2-BB0BA407627C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58291E-2E0A-C743-AAFA-416ABD849CE2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035F08-0A67-FF43-89BE-FB634BFAAB1D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BB113C-6D4B-C845-AF6D-508BB551AC30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4293AC-4630-CE4C-9C57-EAC520B89D85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CE4EC8-4B30-D149-B567-63EAAA608A52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77FB87-8346-0642-B86E-00150D1C3068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15E0A4-EB22-AE47-9F65-94131D748C99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125541-48D1-6C40-B6E2-78B0DF45EBFD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090440-932A-214A-8A3F-885C74AA0F57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9EC26A-74B9-764C-B14A-1A19701842D0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269A76F-FCCF-074D-BC62-15240CDA06CC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C41CFF-C8C2-8E4F-9A21-13E1B74B231F}"/>
              </a:ext>
            </a:extLst>
          </p:cNvPr>
          <p:cNvSpPr txBox="1"/>
          <p:nvPr/>
        </p:nvSpPr>
        <p:spPr>
          <a:xfrm>
            <a:off x="6900672" y="1097425"/>
            <a:ext cx="5187696" cy="461665"/>
          </a:xfrm>
          <a:prstGeom prst="rect">
            <a:avLst/>
          </a:prstGeom>
          <a:solidFill>
            <a:schemeClr val="bg1">
              <a:alpha val="50825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But actually they’re mixed.</a:t>
            </a:r>
            <a:endParaRPr lang="en-US" sz="2400" i="1" dirty="0">
              <a:solidFill>
                <a:srgbClr val="7030A0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760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878E523-AF8A-239B-27D9-77796CE42175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EB13814-7F51-C3C3-F162-B0959E6753CD}"/>
                </a:ext>
              </a:extLst>
            </p:cNvPr>
            <p:cNvGrpSpPr/>
            <p:nvPr/>
          </p:nvGrpSpPr>
          <p:grpSpPr>
            <a:xfrm>
              <a:off x="7900416" y="340868"/>
              <a:ext cx="1919678" cy="6350000"/>
              <a:chOff x="7900416" y="340868"/>
              <a:chExt cx="1919678" cy="6350000"/>
            </a:xfrm>
          </p:grpSpPr>
          <p:pic>
            <p:nvPicPr>
              <p:cNvPr id="43" name="Picture 2" descr="Lab Glass 50ML Glass Test Tube, Chemical Laboratory, Rs 40 /piece | ID: 20141698691">
                <a:extLst>
                  <a:ext uri="{FF2B5EF4-FFF2-40B4-BE49-F238E27FC236}">
                    <a16:creationId xmlns:a16="http://schemas.microsoft.com/office/drawing/2014/main" id="{87B5C699-926A-2C6C-80A6-CC8ADC17DB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48" r="36121"/>
              <a:stretch/>
            </p:blipFill>
            <p:spPr bwMode="auto">
              <a:xfrm>
                <a:off x="7900416" y="340868"/>
                <a:ext cx="1919678" cy="6350000"/>
              </a:xfrm>
              <a:prstGeom prst="rect">
                <a:avLst/>
              </a:prstGeom>
              <a:solidFill>
                <a:schemeClr val="accent1"/>
              </a:solidFill>
            </p:spPr>
          </p:pic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EE11B107-C797-93C3-FB64-38FC31ABAE77}"/>
                  </a:ext>
                </a:extLst>
              </p:cNvPr>
              <p:cNvSpPr/>
              <p:nvPr/>
            </p:nvSpPr>
            <p:spPr>
              <a:xfrm>
                <a:off x="8354287" y="4495801"/>
                <a:ext cx="1011936" cy="1828800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594B13C-96D3-FAED-B5AB-56F232E2F7A7}"/>
                </a:ext>
              </a:extLst>
            </p:cNvPr>
            <p:cNvSpPr/>
            <p:nvPr/>
          </p:nvSpPr>
          <p:spPr>
            <a:xfrm>
              <a:off x="8354287" y="2682708"/>
              <a:ext cx="1011936" cy="181309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E482C5-2638-D844-8919-0A51C959886A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5007AF19-9AE5-A14A-83C4-035ADD9E064E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35408B-1D45-9E49-8BA9-6E291E1DFCE1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5FD528-3EEA-CF42-9CAD-3BCA8CBBB567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9BF1DB-3F85-5845-A8A0-D40BC76A3ABC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FB547E-0BC4-7441-B0E0-495F03C09221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28A0C1-0B9B-6541-9171-1A87FA1D8079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6AFC8D-DD89-854A-9539-21BBF333F1E4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8911CC-E652-9A49-A0F6-A2D4F8A633C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3D4E33-8D36-F44F-AC67-35E6C2757CA1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7EFC10-5A80-0C4C-B0E9-2354DE34003C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0F7B0E-9921-B849-A1E2-BB0BA407627C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58291E-2E0A-C743-AAFA-416ABD849CE2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035F08-0A67-FF43-89BE-FB634BFAAB1D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BB113C-6D4B-C845-AF6D-508BB551AC30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4293AC-4630-CE4C-9C57-EAC520B89D85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CE4EC8-4B30-D149-B567-63EAAA608A52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77FB87-8346-0642-B86E-00150D1C3068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15E0A4-EB22-AE47-9F65-94131D748C99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125541-48D1-6C40-B6E2-78B0DF45EBFD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090440-932A-214A-8A3F-885C74AA0F57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9EC26A-74B9-764C-B14A-1A19701842D0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269A76F-FCCF-074D-BC62-15240CDA06CC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41CFF-C8C2-8E4F-9A21-13E1B74B231F}"/>
                  </a:ext>
                </a:extLst>
              </p:cNvPr>
              <p:cNvSpPr txBox="1"/>
              <p:nvPr/>
            </p:nvSpPr>
            <p:spPr>
              <a:xfrm>
                <a:off x="6900672" y="1091376"/>
                <a:ext cx="5187696" cy="873060"/>
              </a:xfrm>
              <a:prstGeom prst="rect">
                <a:avLst/>
              </a:prstGeom>
              <a:solidFill>
                <a:schemeClr val="bg1">
                  <a:alpha val="5102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unmixed</a:t>
                </a:r>
                <a:r>
                  <a:rPr lang="en-US" sz="2400" dirty="0"/>
                  <a:t> </a:t>
                </a:r>
                <a:r>
                  <a:rPr lang="en-US" sz="2400" b="1" dirty="0"/>
                  <a:t>Gibbs energy </a:t>
                </a:r>
                <a:r>
                  <a:rPr lang="en-US" sz="2400" dirty="0"/>
                  <a:t>is</a:t>
                </a: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d>
                      <m:d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41CFF-C8C2-8E4F-9A21-13E1B74B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672" y="1091376"/>
                <a:ext cx="5187696" cy="873060"/>
              </a:xfrm>
              <a:prstGeom prst="rect">
                <a:avLst/>
              </a:prstGeom>
              <a:blipFill>
                <a:blip r:embed="rId5"/>
                <a:stretch>
                  <a:fillRect l="-1703" t="-4225" b="-563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863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878E523-AF8A-239B-27D9-77796CE42175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pic>
          <p:nvPicPr>
            <p:cNvPr id="43" name="Picture 2" descr="Lab Glass 50ML Glass Test Tube, Chemical Laboratory, Rs 40 /piece | ID: 20141698691">
              <a:extLst>
                <a:ext uri="{FF2B5EF4-FFF2-40B4-BE49-F238E27FC236}">
                  <a16:creationId xmlns:a16="http://schemas.microsoft.com/office/drawing/2014/main" id="{87B5C699-926A-2C6C-80A6-CC8ADC17DB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48" r="36121"/>
            <a:stretch/>
          </p:blipFill>
          <p:spPr bwMode="auto">
            <a:xfrm>
              <a:off x="7900416" y="340868"/>
              <a:ext cx="1919678" cy="6350000"/>
            </a:xfrm>
            <a:prstGeom prst="rect">
              <a:avLst/>
            </a:prstGeom>
            <a:solidFill>
              <a:schemeClr val="accent1"/>
            </a:solidFill>
          </p:spPr>
        </p:pic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594B13C-96D3-FAED-B5AB-56F232E2F7A7}"/>
                </a:ext>
              </a:extLst>
            </p:cNvPr>
            <p:cNvSpPr/>
            <p:nvPr/>
          </p:nvSpPr>
          <p:spPr>
            <a:xfrm>
              <a:off x="8354287" y="2682707"/>
              <a:ext cx="1011936" cy="3705029"/>
            </a:xfrm>
            <a:prstGeom prst="roundRect">
              <a:avLst/>
            </a:prstGeom>
            <a:solidFill>
              <a:schemeClr val="accent2">
                <a:lumMod val="50000"/>
                <a:alpha val="7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E482C5-2638-D844-8919-0A51C959886A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5007AF19-9AE5-A14A-83C4-035ADD9E064E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35408B-1D45-9E49-8BA9-6E291E1DFCE1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5FD528-3EEA-CF42-9CAD-3BCA8CBBB567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9BF1DB-3F85-5845-A8A0-D40BC76A3ABC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FB547E-0BC4-7441-B0E0-495F03C09221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28A0C1-0B9B-6541-9171-1A87FA1D8079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6AFC8D-DD89-854A-9539-21BBF333F1E4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8911CC-E652-9A49-A0F6-A2D4F8A633C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3D4E33-8D36-F44F-AC67-35E6C2757CA1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7EFC10-5A80-0C4C-B0E9-2354DE34003C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0F7B0E-9921-B849-A1E2-BB0BA407627C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58291E-2E0A-C743-AAFA-416ABD849CE2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035F08-0A67-FF43-89BE-FB634BFAAB1D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BB113C-6D4B-C845-AF6D-508BB551AC30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4293AC-4630-CE4C-9C57-EAC520B89D85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CE4EC8-4B30-D149-B567-63EAAA608A52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77FB87-8346-0642-B86E-00150D1C3068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15E0A4-EB22-AE47-9F65-94131D748C99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125541-48D1-6C40-B6E2-78B0DF45EBFD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090440-932A-214A-8A3F-885C74AA0F57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9EC26A-74B9-764C-B14A-1A19701842D0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269A76F-FCCF-074D-BC62-15240CDA06CC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E0DC60-1C3D-CBA5-41FD-2691F43525C5}"/>
                  </a:ext>
                </a:extLst>
              </p:cNvPr>
              <p:cNvSpPr txBox="1"/>
              <p:nvPr/>
            </p:nvSpPr>
            <p:spPr>
              <a:xfrm>
                <a:off x="6971228" y="1002822"/>
                <a:ext cx="4395216" cy="2308324"/>
              </a:xfrm>
              <a:prstGeom prst="rect">
                <a:avLst/>
              </a:prstGeom>
              <a:solidFill>
                <a:schemeClr val="bg1">
                  <a:alpha val="42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Let’s assume an </a:t>
                </a:r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ideal solution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</a:t>
                </a: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E0DC60-1C3D-CBA5-41FD-2691F4352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228" y="1002822"/>
                <a:ext cx="4395216" cy="2308324"/>
              </a:xfrm>
              <a:prstGeom prst="rect">
                <a:avLst/>
              </a:prstGeom>
              <a:blipFill>
                <a:blip r:embed="rId5"/>
                <a:stretch>
                  <a:fillRect l="-2011" t="-2174" b="-21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84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1574</Words>
  <Application>Microsoft Macintosh PowerPoint</Application>
  <PresentationFormat>Widescreen</PresentationFormat>
  <Paragraphs>243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Steven</cp:lastModifiedBy>
  <cp:revision>118</cp:revision>
  <cp:lastPrinted>2018-11-12T15:30:50Z</cp:lastPrinted>
  <dcterms:created xsi:type="dcterms:W3CDTF">2018-09-16T16:32:09Z</dcterms:created>
  <dcterms:modified xsi:type="dcterms:W3CDTF">2023-11-17T16:02:53Z</dcterms:modified>
</cp:coreProperties>
</file>